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3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67D16-859D-4300-A7C6-29CECBB62B28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64879-0296-4266-B306-261E5E056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39826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733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979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9197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87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548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360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474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7430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033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644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813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302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1</a:t>
            </a:r>
            <a:r>
              <a:rPr kumimoji="1" lang="ja-JP" altLang="en-US" dirty="0" smtClean="0"/>
              <a:t>時間目　算数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教科書　１６ページ、１７ページを開きましょう！</a:t>
            </a:r>
            <a:endParaRPr kumimoji="1" lang="en-US" altLang="ja-JP" dirty="0" smtClean="0"/>
          </a:p>
          <a:p>
            <a:r>
              <a:rPr kumimoji="1" lang="ja-JP" altLang="en-US" smtClean="0"/>
              <a:t>４５分スタートー！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8138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ソース画像を表示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79" y="287383"/>
            <a:ext cx="11520000" cy="64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1045029" y="862149"/>
            <a:ext cx="3801291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課題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>
                <a:solidFill>
                  <a:schemeClr val="bg1"/>
                </a:solidFill>
              </a:rPr>
              <a:t>直方体と立方体</a:t>
            </a:r>
            <a:r>
              <a:rPr lang="ja-JP" altLang="en-US" sz="2400" dirty="0" smtClean="0">
                <a:solidFill>
                  <a:schemeClr val="bg1"/>
                </a:solidFill>
              </a:rPr>
              <a:t>のかさの表し方を調べよう。</a:t>
            </a:r>
            <a:endParaRPr kumimoji="1" lang="ja-JP" altLang="en-US" sz="2400" dirty="0">
              <a:solidFill>
                <a:schemeClr val="bg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6" t="24265" b="28751"/>
          <a:stretch/>
        </p:blipFill>
        <p:spPr>
          <a:xfrm rot="5400000">
            <a:off x="8105503" y="3397132"/>
            <a:ext cx="2834637" cy="1291645"/>
          </a:xfrm>
          <a:prstGeom prst="rect">
            <a:avLst/>
          </a:prstGeom>
        </p:spPr>
      </p:pic>
      <p:sp>
        <p:nvSpPr>
          <p:cNvPr id="8" name="角丸四角形吹き出し 7"/>
          <p:cNvSpPr/>
          <p:nvPr/>
        </p:nvSpPr>
        <p:spPr>
          <a:xfrm>
            <a:off x="1045029" y="4738947"/>
            <a:ext cx="6962503" cy="564572"/>
          </a:xfrm>
          <a:prstGeom prst="wedgeRoundRectCallout">
            <a:avLst>
              <a:gd name="adj1" fmla="val 51458"/>
              <a:gd name="adj2" fmla="val -147150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かさのことを</a:t>
            </a:r>
            <a:r>
              <a:rPr kumimoji="1" lang="ja-JP" altLang="en-US" dirty="0" smtClean="0">
                <a:solidFill>
                  <a:srgbClr val="FF0000"/>
                </a:solidFill>
              </a:rPr>
              <a:t>体積</a:t>
            </a:r>
            <a:r>
              <a:rPr kumimoji="1" lang="ja-JP" altLang="en-US" dirty="0" smtClean="0"/>
              <a:t>と言います。</a:t>
            </a:r>
            <a:endParaRPr kumimoji="1" lang="ja-JP" altLang="en-US" dirty="0"/>
          </a:p>
        </p:txBody>
      </p:sp>
      <p:cxnSp>
        <p:nvCxnSpPr>
          <p:cNvPr id="10" name="直線矢印コネクタ 9"/>
          <p:cNvCxnSpPr/>
          <p:nvPr/>
        </p:nvCxnSpPr>
        <p:spPr>
          <a:xfrm>
            <a:off x="3918857" y="1645920"/>
            <a:ext cx="457200" cy="796834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147457" y="2476917"/>
            <a:ext cx="7445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chemeClr val="bg1"/>
                </a:solidFill>
              </a:rPr>
              <a:t>体積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83326" y="287383"/>
            <a:ext cx="53165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chemeClr val="bg1"/>
                </a:solidFill>
              </a:rPr>
              <a:t>　</a:t>
            </a:r>
            <a:r>
              <a:rPr lang="ja-JP" altLang="en-US" sz="2400" dirty="0" smtClean="0">
                <a:solidFill>
                  <a:schemeClr val="bg1"/>
                </a:solidFill>
              </a:rPr>
              <a:t>　</a:t>
            </a:r>
            <a:r>
              <a:rPr kumimoji="1" lang="ja-JP" altLang="en-US" sz="2400" dirty="0" smtClean="0">
                <a:solidFill>
                  <a:schemeClr val="bg1"/>
                </a:solidFill>
              </a:rPr>
              <a:t>／　（　）　体積</a:t>
            </a:r>
            <a:endParaRPr kumimoji="1" lang="ja-JP" alt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5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ソース画像を表示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67" y="195943"/>
            <a:ext cx="11520000" cy="64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1045029" y="862149"/>
            <a:ext cx="4713635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課題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>
                <a:solidFill>
                  <a:schemeClr val="bg1"/>
                </a:solidFill>
              </a:rPr>
              <a:t>直方体と立方体</a:t>
            </a:r>
            <a:r>
              <a:rPr lang="ja-JP" altLang="en-US" sz="2400" dirty="0" smtClean="0">
                <a:solidFill>
                  <a:schemeClr val="bg1"/>
                </a:solidFill>
              </a:rPr>
              <a:t>のかさの表し方を調べよう。</a:t>
            </a:r>
            <a:endParaRPr kumimoji="1" lang="ja-JP" altLang="en-US" sz="2400" dirty="0">
              <a:solidFill>
                <a:schemeClr val="bg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6" t="24265" b="28751"/>
          <a:stretch/>
        </p:blipFill>
        <p:spPr>
          <a:xfrm rot="5400000">
            <a:off x="9289177" y="4788782"/>
            <a:ext cx="1900405" cy="865948"/>
          </a:xfrm>
          <a:prstGeom prst="rect">
            <a:avLst/>
          </a:prstGeom>
        </p:spPr>
      </p:pic>
      <p:sp>
        <p:nvSpPr>
          <p:cNvPr id="8" name="角丸四角形吹き出し 7"/>
          <p:cNvSpPr/>
          <p:nvPr/>
        </p:nvSpPr>
        <p:spPr>
          <a:xfrm>
            <a:off x="1045029" y="4738946"/>
            <a:ext cx="6949440" cy="739137"/>
          </a:xfrm>
          <a:prstGeom prst="wedgeRoundRectCallout">
            <a:avLst>
              <a:gd name="adj1" fmla="val 71533"/>
              <a:gd name="adj2" fmla="val 12500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１番の問題を読みましょう。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１辺が１ｃｍの立方体は何個あるでしょう。</a:t>
            </a:r>
            <a:endParaRPr kumimoji="1" lang="ja-JP" altLang="en-US" dirty="0"/>
          </a:p>
        </p:txBody>
      </p:sp>
      <p:cxnSp>
        <p:nvCxnSpPr>
          <p:cNvPr id="10" name="直線矢印コネクタ 9"/>
          <p:cNvCxnSpPr/>
          <p:nvPr/>
        </p:nvCxnSpPr>
        <p:spPr>
          <a:xfrm>
            <a:off x="3918857" y="1645920"/>
            <a:ext cx="457200" cy="796834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147457" y="2476917"/>
            <a:ext cx="7445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chemeClr val="bg1"/>
                </a:solidFill>
              </a:rPr>
              <a:t>体積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911653" y="2836385"/>
            <a:ext cx="3847011" cy="15696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chemeClr val="bg1"/>
                </a:solidFill>
              </a:rPr>
              <a:t>１</a:t>
            </a:r>
            <a:r>
              <a:rPr lang="ja-JP" altLang="en-US" sz="2400" dirty="0">
                <a:solidFill>
                  <a:schemeClr val="bg1"/>
                </a:solidFill>
              </a:rPr>
              <a:t>辺</a:t>
            </a:r>
            <a:r>
              <a:rPr lang="ja-JP" altLang="en-US" sz="2400" dirty="0" smtClean="0">
                <a:solidFill>
                  <a:schemeClr val="bg1"/>
                </a:solidFill>
              </a:rPr>
              <a:t>が１</a:t>
            </a:r>
            <a:r>
              <a:rPr lang="ja-JP" altLang="en-US" sz="2400" dirty="0">
                <a:solidFill>
                  <a:schemeClr val="bg1"/>
                </a:solidFill>
              </a:rPr>
              <a:t>㎝</a:t>
            </a:r>
            <a:r>
              <a:rPr lang="ja-JP" altLang="en-US" sz="2400" dirty="0" smtClean="0">
                <a:solidFill>
                  <a:schemeClr val="bg1"/>
                </a:solidFill>
              </a:rPr>
              <a:t>の立方体の体積を</a:t>
            </a:r>
            <a:r>
              <a:rPr lang="ja-JP" altLang="en-US" sz="2400" dirty="0" smtClean="0">
                <a:solidFill>
                  <a:srgbClr val="FFFF00"/>
                </a:solidFill>
              </a:rPr>
              <a:t>１㎤</a:t>
            </a:r>
            <a:r>
              <a:rPr lang="ja-JP" altLang="en-US" sz="2400" dirty="0" smtClean="0">
                <a:solidFill>
                  <a:schemeClr val="bg1"/>
                </a:solidFill>
              </a:rPr>
              <a:t>とかき、「</a:t>
            </a:r>
            <a:r>
              <a:rPr lang="ja-JP" altLang="en-US" sz="2400" dirty="0" smtClean="0">
                <a:solidFill>
                  <a:srgbClr val="FFFF00"/>
                </a:solidFill>
              </a:rPr>
              <a:t>１立方センチメートル</a:t>
            </a:r>
            <a:r>
              <a:rPr lang="ja-JP" altLang="en-US" sz="2400" dirty="0" smtClean="0">
                <a:solidFill>
                  <a:schemeClr val="bg1"/>
                </a:solidFill>
              </a:rPr>
              <a:t>」と読む。㎤は体積の単位。</a:t>
            </a:r>
            <a:endParaRPr kumimoji="1" lang="ja-JP" altLang="en-US" sz="2400" dirty="0">
              <a:solidFill>
                <a:schemeClr val="bg1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4" t="12535" r="48770" b="17676"/>
          <a:stretch/>
        </p:blipFill>
        <p:spPr>
          <a:xfrm>
            <a:off x="950921" y="2865230"/>
            <a:ext cx="869714" cy="779119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5891349" y="862149"/>
            <a:ext cx="45320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chemeClr val="bg1"/>
                </a:solidFill>
              </a:rPr>
              <a:t>あ　１辺が１ｃｍの立方体が　　　</a:t>
            </a:r>
            <a:r>
              <a:rPr kumimoji="1" lang="ja-JP" altLang="en-US" sz="2000" dirty="0" err="1" smtClean="0">
                <a:solidFill>
                  <a:schemeClr val="bg1"/>
                </a:solidFill>
              </a:rPr>
              <a:t>こ</a:t>
            </a:r>
            <a:endParaRPr kumimoji="1" lang="en-US" altLang="ja-JP" sz="2000" dirty="0" smtClean="0">
              <a:solidFill>
                <a:schemeClr val="bg1"/>
              </a:solidFill>
            </a:endParaRPr>
          </a:p>
          <a:p>
            <a:endParaRPr lang="en-US" altLang="ja-JP" sz="2000" dirty="0">
              <a:solidFill>
                <a:schemeClr val="bg1"/>
              </a:solidFill>
            </a:endParaRPr>
          </a:p>
          <a:p>
            <a:endParaRPr kumimoji="1" lang="en-US" altLang="ja-JP" sz="2000" dirty="0" smtClean="0">
              <a:solidFill>
                <a:schemeClr val="bg1"/>
              </a:solidFill>
            </a:endParaRPr>
          </a:p>
          <a:p>
            <a:r>
              <a:rPr lang="ja-JP" altLang="en-US" sz="2000" dirty="0" smtClean="0">
                <a:solidFill>
                  <a:schemeClr val="bg1"/>
                </a:solidFill>
              </a:rPr>
              <a:t>い　１辺が１ｃｍの立方体が　　　こ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66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ソース画像を表示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444" y="262299"/>
            <a:ext cx="11520000" cy="64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1045029" y="862149"/>
            <a:ext cx="4713635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課題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>
                <a:solidFill>
                  <a:schemeClr val="bg1"/>
                </a:solidFill>
              </a:rPr>
              <a:t>直方体と立方体</a:t>
            </a:r>
            <a:r>
              <a:rPr lang="ja-JP" altLang="en-US" sz="2400" dirty="0" smtClean="0">
                <a:solidFill>
                  <a:schemeClr val="bg1"/>
                </a:solidFill>
              </a:rPr>
              <a:t>のかさの表し方を調べよう。</a:t>
            </a:r>
            <a:endParaRPr kumimoji="1" lang="ja-JP" altLang="en-US" sz="2400" dirty="0">
              <a:solidFill>
                <a:schemeClr val="bg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6" t="24265" b="28751"/>
          <a:stretch/>
        </p:blipFill>
        <p:spPr>
          <a:xfrm rot="5400000">
            <a:off x="9289177" y="4788782"/>
            <a:ext cx="1900405" cy="865948"/>
          </a:xfrm>
          <a:prstGeom prst="rect">
            <a:avLst/>
          </a:prstGeom>
        </p:spPr>
      </p:pic>
      <p:sp>
        <p:nvSpPr>
          <p:cNvPr id="8" name="角丸四角形吹き出し 7"/>
          <p:cNvSpPr/>
          <p:nvPr/>
        </p:nvSpPr>
        <p:spPr>
          <a:xfrm>
            <a:off x="1620909" y="4799676"/>
            <a:ext cx="6949440" cy="739137"/>
          </a:xfrm>
          <a:prstGeom prst="wedgeRoundRectCallout">
            <a:avLst>
              <a:gd name="adj1" fmla="val 71533"/>
              <a:gd name="adj2" fmla="val 12500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１辺が１ｃｍの立方体の体積は、１㎤です。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では、あ、いの問題では体積をどうあらわせばよいでしょう。</a:t>
            </a:r>
            <a:endParaRPr kumimoji="1" lang="ja-JP" altLang="en-US" dirty="0"/>
          </a:p>
        </p:txBody>
      </p:sp>
      <p:cxnSp>
        <p:nvCxnSpPr>
          <p:cNvPr id="10" name="直線矢印コネクタ 9"/>
          <p:cNvCxnSpPr/>
          <p:nvPr/>
        </p:nvCxnSpPr>
        <p:spPr>
          <a:xfrm>
            <a:off x="3918857" y="1645920"/>
            <a:ext cx="457200" cy="796834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147457" y="2476917"/>
            <a:ext cx="7445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chemeClr val="bg1"/>
                </a:solidFill>
              </a:rPr>
              <a:t>体積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911653" y="2836385"/>
            <a:ext cx="3847011" cy="15696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chemeClr val="bg1"/>
                </a:solidFill>
              </a:rPr>
              <a:t>１</a:t>
            </a:r>
            <a:r>
              <a:rPr lang="ja-JP" altLang="en-US" sz="2400" dirty="0">
                <a:solidFill>
                  <a:schemeClr val="bg1"/>
                </a:solidFill>
              </a:rPr>
              <a:t>辺</a:t>
            </a:r>
            <a:r>
              <a:rPr lang="ja-JP" altLang="en-US" sz="2400" dirty="0" smtClean="0">
                <a:solidFill>
                  <a:schemeClr val="bg1"/>
                </a:solidFill>
              </a:rPr>
              <a:t>が１</a:t>
            </a:r>
            <a:r>
              <a:rPr lang="ja-JP" altLang="en-US" sz="2400" dirty="0">
                <a:solidFill>
                  <a:schemeClr val="bg1"/>
                </a:solidFill>
              </a:rPr>
              <a:t>㎝</a:t>
            </a:r>
            <a:r>
              <a:rPr lang="ja-JP" altLang="en-US" sz="2400" dirty="0" smtClean="0">
                <a:solidFill>
                  <a:schemeClr val="bg1"/>
                </a:solidFill>
              </a:rPr>
              <a:t>の立方体の体積を</a:t>
            </a:r>
            <a:r>
              <a:rPr lang="ja-JP" altLang="en-US" sz="2400" dirty="0" smtClean="0">
                <a:solidFill>
                  <a:srgbClr val="FFFF00"/>
                </a:solidFill>
              </a:rPr>
              <a:t>１㎤</a:t>
            </a:r>
            <a:r>
              <a:rPr lang="ja-JP" altLang="en-US" sz="2400" dirty="0" smtClean="0">
                <a:solidFill>
                  <a:schemeClr val="bg1"/>
                </a:solidFill>
              </a:rPr>
              <a:t>とかき、「</a:t>
            </a:r>
            <a:r>
              <a:rPr lang="ja-JP" altLang="en-US" sz="2400" dirty="0" smtClean="0">
                <a:solidFill>
                  <a:srgbClr val="FFFF00"/>
                </a:solidFill>
              </a:rPr>
              <a:t>１立方センチメートル</a:t>
            </a:r>
            <a:r>
              <a:rPr lang="ja-JP" altLang="en-US" sz="2400" dirty="0" smtClean="0">
                <a:solidFill>
                  <a:schemeClr val="bg1"/>
                </a:solidFill>
              </a:rPr>
              <a:t>」と読む。㎤は体積の単位。</a:t>
            </a:r>
            <a:endParaRPr kumimoji="1" lang="ja-JP" altLang="en-US" sz="2400" dirty="0">
              <a:solidFill>
                <a:schemeClr val="bg1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4" t="12535" r="48770" b="17676"/>
          <a:stretch/>
        </p:blipFill>
        <p:spPr>
          <a:xfrm>
            <a:off x="950921" y="2865230"/>
            <a:ext cx="869714" cy="779119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5891349" y="862149"/>
            <a:ext cx="45320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chemeClr val="bg1"/>
                </a:solidFill>
              </a:rPr>
              <a:t>あ　１辺が１ｃｍの立方体が　</a:t>
            </a:r>
            <a:r>
              <a:rPr lang="ja-JP" altLang="en-US" sz="2000" dirty="0" smtClean="0">
                <a:solidFill>
                  <a:schemeClr val="bg1"/>
                </a:solidFill>
              </a:rPr>
              <a:t>２</a:t>
            </a:r>
            <a:r>
              <a:rPr lang="ja-JP" altLang="en-US" sz="2000" dirty="0">
                <a:solidFill>
                  <a:schemeClr val="bg1"/>
                </a:solidFill>
              </a:rPr>
              <a:t>４</a:t>
            </a:r>
            <a:r>
              <a:rPr kumimoji="1" lang="ja-JP" altLang="en-US" sz="2000" dirty="0" err="1" smtClean="0">
                <a:solidFill>
                  <a:schemeClr val="bg1"/>
                </a:solidFill>
              </a:rPr>
              <a:t>こ</a:t>
            </a:r>
            <a:endParaRPr kumimoji="1" lang="en-US" altLang="ja-JP" sz="2000" dirty="0" smtClean="0">
              <a:solidFill>
                <a:schemeClr val="bg1"/>
              </a:solidFill>
            </a:endParaRPr>
          </a:p>
          <a:p>
            <a:endParaRPr lang="en-US" altLang="ja-JP" sz="2000" dirty="0">
              <a:solidFill>
                <a:schemeClr val="bg1"/>
              </a:solidFill>
            </a:endParaRPr>
          </a:p>
          <a:p>
            <a:endParaRPr kumimoji="1" lang="en-US" altLang="ja-JP" sz="2000" dirty="0" smtClean="0">
              <a:solidFill>
                <a:schemeClr val="bg1"/>
              </a:solidFill>
            </a:endParaRPr>
          </a:p>
          <a:p>
            <a:r>
              <a:rPr lang="ja-JP" altLang="en-US" sz="2000" dirty="0" smtClean="0">
                <a:solidFill>
                  <a:schemeClr val="bg1"/>
                </a:solidFill>
              </a:rPr>
              <a:t>い　１辺が１ｃｍの立方体が　２</a:t>
            </a:r>
            <a:r>
              <a:rPr lang="ja-JP" altLang="en-US" sz="2000" dirty="0">
                <a:solidFill>
                  <a:schemeClr val="bg1"/>
                </a:solidFill>
              </a:rPr>
              <a:t>７</a:t>
            </a:r>
            <a:r>
              <a:rPr lang="ja-JP" altLang="en-US" sz="2000" dirty="0" smtClean="0">
                <a:solidFill>
                  <a:schemeClr val="bg1"/>
                </a:solidFill>
              </a:rPr>
              <a:t>こ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8072845" y="2228723"/>
            <a:ext cx="0" cy="248194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8072845" y="1205873"/>
            <a:ext cx="0" cy="248194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正方形/長方形 16"/>
          <p:cNvSpPr/>
          <p:nvPr/>
        </p:nvSpPr>
        <p:spPr>
          <a:xfrm>
            <a:off x="7354389" y="2537205"/>
            <a:ext cx="1489165" cy="36167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7355598" y="1465445"/>
            <a:ext cx="1489165" cy="36167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37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ソース画像を表示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444" y="183923"/>
            <a:ext cx="11520000" cy="64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1045029" y="862149"/>
            <a:ext cx="4713635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課題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>
                <a:solidFill>
                  <a:schemeClr val="bg1"/>
                </a:solidFill>
              </a:rPr>
              <a:t>直方体と立方体</a:t>
            </a:r>
            <a:r>
              <a:rPr lang="ja-JP" altLang="en-US" sz="2400" dirty="0" smtClean="0">
                <a:solidFill>
                  <a:schemeClr val="bg1"/>
                </a:solidFill>
              </a:rPr>
              <a:t>のかさの表し方を調べよう。</a:t>
            </a:r>
            <a:endParaRPr kumimoji="1" lang="ja-JP" altLang="en-US" sz="2400" dirty="0">
              <a:solidFill>
                <a:schemeClr val="bg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6" t="24265" b="28751"/>
          <a:stretch/>
        </p:blipFill>
        <p:spPr>
          <a:xfrm rot="5400000">
            <a:off x="9289177" y="4788782"/>
            <a:ext cx="1900405" cy="865948"/>
          </a:xfrm>
          <a:prstGeom prst="rect">
            <a:avLst/>
          </a:prstGeom>
        </p:spPr>
      </p:pic>
      <p:sp>
        <p:nvSpPr>
          <p:cNvPr id="8" name="角丸四角形吹き出し 7"/>
          <p:cNvSpPr/>
          <p:nvPr/>
        </p:nvSpPr>
        <p:spPr>
          <a:xfrm>
            <a:off x="1620909" y="4799676"/>
            <a:ext cx="6949440" cy="1078610"/>
          </a:xfrm>
          <a:prstGeom prst="wedgeRoundRectCallout">
            <a:avLst>
              <a:gd name="adj1" fmla="val 71533"/>
              <a:gd name="adj2" fmla="val 12500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１辺が１ｃｍの立方体が２４</a:t>
            </a:r>
            <a:r>
              <a:rPr kumimoji="1" lang="ja-JP" altLang="en-US" dirty="0" err="1" smtClean="0"/>
              <a:t>こ</a:t>
            </a:r>
            <a:r>
              <a:rPr kumimoji="1" lang="ja-JP" altLang="en-US" dirty="0" smtClean="0"/>
              <a:t>あると、体積は２４㎤。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１辺が１㎝の立方体が２７</a:t>
            </a:r>
            <a:r>
              <a:rPr kumimoji="1" lang="ja-JP" altLang="en-US" dirty="0" err="1" smtClean="0"/>
              <a:t>こ</a:t>
            </a:r>
            <a:r>
              <a:rPr kumimoji="1" lang="ja-JP" altLang="en-US" dirty="0" smtClean="0"/>
              <a:t>あると、体積は２７㎤と書けますね。それでは、まとめです。</a:t>
            </a:r>
            <a:endParaRPr kumimoji="1" lang="ja-JP" altLang="en-US" dirty="0"/>
          </a:p>
        </p:txBody>
      </p:sp>
      <p:cxnSp>
        <p:nvCxnSpPr>
          <p:cNvPr id="10" name="直線矢印コネクタ 9"/>
          <p:cNvCxnSpPr/>
          <p:nvPr/>
        </p:nvCxnSpPr>
        <p:spPr>
          <a:xfrm>
            <a:off x="3918857" y="1645920"/>
            <a:ext cx="457200" cy="796834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147457" y="2476917"/>
            <a:ext cx="7445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chemeClr val="bg1"/>
                </a:solidFill>
              </a:rPr>
              <a:t>体積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911653" y="2836385"/>
            <a:ext cx="3847011" cy="15696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chemeClr val="bg1"/>
                </a:solidFill>
              </a:rPr>
              <a:t>１</a:t>
            </a:r>
            <a:r>
              <a:rPr lang="ja-JP" altLang="en-US" sz="2400" dirty="0">
                <a:solidFill>
                  <a:schemeClr val="bg1"/>
                </a:solidFill>
              </a:rPr>
              <a:t>辺</a:t>
            </a:r>
            <a:r>
              <a:rPr lang="ja-JP" altLang="en-US" sz="2400" dirty="0" smtClean="0">
                <a:solidFill>
                  <a:schemeClr val="bg1"/>
                </a:solidFill>
              </a:rPr>
              <a:t>が１</a:t>
            </a:r>
            <a:r>
              <a:rPr lang="ja-JP" altLang="en-US" sz="2400" dirty="0">
                <a:solidFill>
                  <a:schemeClr val="bg1"/>
                </a:solidFill>
              </a:rPr>
              <a:t>㎝</a:t>
            </a:r>
            <a:r>
              <a:rPr lang="ja-JP" altLang="en-US" sz="2400" dirty="0" smtClean="0">
                <a:solidFill>
                  <a:schemeClr val="bg1"/>
                </a:solidFill>
              </a:rPr>
              <a:t>の立方体の体積を</a:t>
            </a:r>
            <a:r>
              <a:rPr lang="ja-JP" altLang="en-US" sz="2400" dirty="0" smtClean="0">
                <a:solidFill>
                  <a:srgbClr val="FFFF00"/>
                </a:solidFill>
              </a:rPr>
              <a:t>１㎤</a:t>
            </a:r>
            <a:r>
              <a:rPr lang="ja-JP" altLang="en-US" sz="2400" dirty="0" smtClean="0">
                <a:solidFill>
                  <a:schemeClr val="bg1"/>
                </a:solidFill>
              </a:rPr>
              <a:t>とかき、「</a:t>
            </a:r>
            <a:r>
              <a:rPr lang="ja-JP" altLang="en-US" sz="2400" dirty="0" smtClean="0">
                <a:solidFill>
                  <a:srgbClr val="FFFF00"/>
                </a:solidFill>
              </a:rPr>
              <a:t>１立方センチメートル</a:t>
            </a:r>
            <a:r>
              <a:rPr lang="ja-JP" altLang="en-US" sz="2400" dirty="0" smtClean="0">
                <a:solidFill>
                  <a:schemeClr val="bg1"/>
                </a:solidFill>
              </a:rPr>
              <a:t>」と読む。㎤は体積の単位。</a:t>
            </a:r>
            <a:endParaRPr kumimoji="1" lang="ja-JP" altLang="en-US" sz="2400" dirty="0">
              <a:solidFill>
                <a:schemeClr val="bg1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4" t="12535" r="48770" b="17676"/>
          <a:stretch/>
        </p:blipFill>
        <p:spPr>
          <a:xfrm>
            <a:off x="950921" y="2865230"/>
            <a:ext cx="869714" cy="779119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5891349" y="862149"/>
            <a:ext cx="45320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chemeClr val="bg1"/>
                </a:solidFill>
              </a:rPr>
              <a:t>あ　１辺が１ｃｍの立方体が　</a:t>
            </a:r>
            <a:r>
              <a:rPr lang="ja-JP" altLang="en-US" sz="2000" dirty="0" smtClean="0">
                <a:solidFill>
                  <a:schemeClr val="bg1"/>
                </a:solidFill>
              </a:rPr>
              <a:t>２</a:t>
            </a:r>
            <a:r>
              <a:rPr lang="ja-JP" altLang="en-US" sz="2000" dirty="0">
                <a:solidFill>
                  <a:schemeClr val="bg1"/>
                </a:solidFill>
              </a:rPr>
              <a:t>４</a:t>
            </a:r>
            <a:r>
              <a:rPr kumimoji="1" lang="ja-JP" altLang="en-US" sz="2000" dirty="0" err="1" smtClean="0">
                <a:solidFill>
                  <a:schemeClr val="bg1"/>
                </a:solidFill>
              </a:rPr>
              <a:t>こ</a:t>
            </a:r>
            <a:endParaRPr kumimoji="1" lang="en-US" altLang="ja-JP" sz="2000" dirty="0" smtClean="0">
              <a:solidFill>
                <a:schemeClr val="bg1"/>
              </a:solidFill>
            </a:endParaRPr>
          </a:p>
          <a:p>
            <a:endParaRPr lang="en-US" altLang="ja-JP" sz="2000" dirty="0">
              <a:solidFill>
                <a:schemeClr val="bg1"/>
              </a:solidFill>
            </a:endParaRPr>
          </a:p>
          <a:p>
            <a:r>
              <a:rPr kumimoji="1" lang="ja-JP" altLang="en-US" sz="2000" dirty="0" smtClean="0">
                <a:solidFill>
                  <a:schemeClr val="bg1"/>
                </a:solidFill>
              </a:rPr>
              <a:t>　　　　　　　</a:t>
            </a:r>
            <a:r>
              <a:rPr kumimoji="1" lang="ja-JP" altLang="en-US" sz="2000" dirty="0" smtClean="0">
                <a:solidFill>
                  <a:srgbClr val="FFFF00"/>
                </a:solidFill>
              </a:rPr>
              <a:t>２４㎤</a:t>
            </a:r>
            <a:endParaRPr kumimoji="1" lang="en-US" altLang="ja-JP" sz="2000" dirty="0" smtClean="0">
              <a:solidFill>
                <a:srgbClr val="FFFF00"/>
              </a:solidFill>
            </a:endParaRPr>
          </a:p>
          <a:p>
            <a:r>
              <a:rPr lang="ja-JP" altLang="en-US" sz="2000" dirty="0" smtClean="0">
                <a:solidFill>
                  <a:schemeClr val="bg1"/>
                </a:solidFill>
              </a:rPr>
              <a:t>い　１辺が１ｃｍの立方体が　２</a:t>
            </a:r>
            <a:r>
              <a:rPr lang="ja-JP" altLang="en-US" sz="2000" dirty="0">
                <a:solidFill>
                  <a:schemeClr val="bg1"/>
                </a:solidFill>
              </a:rPr>
              <a:t>７</a:t>
            </a:r>
            <a:r>
              <a:rPr lang="ja-JP" altLang="en-US" sz="2000" dirty="0" err="1" smtClean="0">
                <a:solidFill>
                  <a:schemeClr val="bg1"/>
                </a:solidFill>
              </a:rPr>
              <a:t>こ</a:t>
            </a:r>
            <a:endParaRPr lang="en-US" altLang="ja-JP" sz="2000" dirty="0" smtClean="0">
              <a:solidFill>
                <a:schemeClr val="bg1"/>
              </a:solidFill>
            </a:endParaRPr>
          </a:p>
          <a:p>
            <a:endParaRPr kumimoji="1" lang="en-US" altLang="ja-JP" sz="2000" dirty="0">
              <a:solidFill>
                <a:schemeClr val="bg1"/>
              </a:solidFill>
            </a:endParaRPr>
          </a:p>
          <a:p>
            <a:r>
              <a:rPr lang="ja-JP" altLang="en-US" sz="2000" dirty="0" smtClean="0">
                <a:solidFill>
                  <a:schemeClr val="bg1"/>
                </a:solidFill>
              </a:rPr>
              <a:t>　　　　　　　</a:t>
            </a:r>
            <a:r>
              <a:rPr lang="ja-JP" altLang="en-US" sz="2000" dirty="0" smtClean="0">
                <a:solidFill>
                  <a:srgbClr val="FFFF00"/>
                </a:solidFill>
              </a:rPr>
              <a:t>２７㎤</a:t>
            </a:r>
            <a:endParaRPr kumimoji="1" lang="ja-JP" altLang="en-US" sz="2000" dirty="0">
              <a:solidFill>
                <a:srgbClr val="FFFF00"/>
              </a:solidFill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8072844" y="2163408"/>
            <a:ext cx="0" cy="248194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8072845" y="1205873"/>
            <a:ext cx="0" cy="248194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70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ソース画像を表示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633" y="223112"/>
            <a:ext cx="11520000" cy="64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1045029" y="862149"/>
            <a:ext cx="4713635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chemeClr val="bg1"/>
                </a:solidFill>
              </a:rPr>
              <a:t>課題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>
                <a:solidFill>
                  <a:schemeClr val="bg1"/>
                </a:solidFill>
              </a:rPr>
              <a:t>直方体と立方体</a:t>
            </a:r>
            <a:r>
              <a:rPr lang="ja-JP" altLang="en-US" sz="2400" dirty="0" smtClean="0">
                <a:solidFill>
                  <a:schemeClr val="bg1"/>
                </a:solidFill>
              </a:rPr>
              <a:t>のかさの表し方を調べよう。</a:t>
            </a:r>
            <a:endParaRPr kumimoji="1" lang="ja-JP" altLang="en-US" sz="2400" dirty="0">
              <a:solidFill>
                <a:schemeClr val="bg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6" t="24265" b="28751"/>
          <a:stretch/>
        </p:blipFill>
        <p:spPr>
          <a:xfrm rot="5400000">
            <a:off x="9563974" y="4973297"/>
            <a:ext cx="1900405" cy="865948"/>
          </a:xfrm>
          <a:prstGeom prst="rect">
            <a:avLst/>
          </a:prstGeom>
        </p:spPr>
      </p:pic>
      <p:sp>
        <p:nvSpPr>
          <p:cNvPr id="8" name="角丸四角形吹き出し 7"/>
          <p:cNvSpPr/>
          <p:nvPr/>
        </p:nvSpPr>
        <p:spPr>
          <a:xfrm>
            <a:off x="1620909" y="4799676"/>
            <a:ext cx="6949440" cy="1078610"/>
          </a:xfrm>
          <a:prstGeom prst="wedgeRoundRectCallout">
            <a:avLst>
              <a:gd name="adj1" fmla="val 71533"/>
              <a:gd name="adj2" fmla="val 12500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では、スキル５番に取り組みましょう。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できましたか？</a:t>
            </a:r>
            <a:endParaRPr kumimoji="1" lang="ja-JP" altLang="en-US" dirty="0"/>
          </a:p>
        </p:txBody>
      </p:sp>
      <p:cxnSp>
        <p:nvCxnSpPr>
          <p:cNvPr id="10" name="直線矢印コネクタ 9"/>
          <p:cNvCxnSpPr/>
          <p:nvPr/>
        </p:nvCxnSpPr>
        <p:spPr>
          <a:xfrm>
            <a:off x="3918857" y="1645920"/>
            <a:ext cx="457200" cy="796834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147457" y="2476917"/>
            <a:ext cx="7445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chemeClr val="bg1"/>
                </a:solidFill>
              </a:rPr>
              <a:t>体積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911653" y="2836385"/>
            <a:ext cx="3847011" cy="15696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chemeClr val="bg1"/>
                </a:solidFill>
              </a:rPr>
              <a:t>１</a:t>
            </a:r>
            <a:r>
              <a:rPr lang="ja-JP" altLang="en-US" sz="2400" dirty="0">
                <a:solidFill>
                  <a:schemeClr val="bg1"/>
                </a:solidFill>
              </a:rPr>
              <a:t>辺</a:t>
            </a:r>
            <a:r>
              <a:rPr lang="ja-JP" altLang="en-US" sz="2400" dirty="0" smtClean="0">
                <a:solidFill>
                  <a:schemeClr val="bg1"/>
                </a:solidFill>
              </a:rPr>
              <a:t>が１</a:t>
            </a:r>
            <a:r>
              <a:rPr lang="ja-JP" altLang="en-US" sz="2400" dirty="0">
                <a:solidFill>
                  <a:schemeClr val="bg1"/>
                </a:solidFill>
              </a:rPr>
              <a:t>㎝</a:t>
            </a:r>
            <a:r>
              <a:rPr lang="ja-JP" altLang="en-US" sz="2400" dirty="0" smtClean="0">
                <a:solidFill>
                  <a:schemeClr val="bg1"/>
                </a:solidFill>
              </a:rPr>
              <a:t>の立方体の体積を</a:t>
            </a:r>
            <a:r>
              <a:rPr lang="ja-JP" altLang="en-US" sz="2400" dirty="0" smtClean="0">
                <a:solidFill>
                  <a:srgbClr val="FFFF00"/>
                </a:solidFill>
              </a:rPr>
              <a:t>１㎤</a:t>
            </a:r>
            <a:r>
              <a:rPr lang="ja-JP" altLang="en-US" sz="2400" dirty="0" smtClean="0">
                <a:solidFill>
                  <a:schemeClr val="bg1"/>
                </a:solidFill>
              </a:rPr>
              <a:t>とかき、「</a:t>
            </a:r>
            <a:r>
              <a:rPr lang="ja-JP" altLang="en-US" sz="2400" dirty="0" smtClean="0">
                <a:solidFill>
                  <a:srgbClr val="FFFF00"/>
                </a:solidFill>
              </a:rPr>
              <a:t>１立方センチメートル</a:t>
            </a:r>
            <a:r>
              <a:rPr lang="ja-JP" altLang="en-US" sz="2400" dirty="0" smtClean="0">
                <a:solidFill>
                  <a:schemeClr val="bg1"/>
                </a:solidFill>
              </a:rPr>
              <a:t>」と読む。㎤は体積の単位。</a:t>
            </a:r>
            <a:endParaRPr kumimoji="1" lang="ja-JP" altLang="en-US" sz="2400" dirty="0">
              <a:solidFill>
                <a:schemeClr val="bg1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4" t="12535" r="48770" b="17676"/>
          <a:stretch/>
        </p:blipFill>
        <p:spPr>
          <a:xfrm>
            <a:off x="950921" y="2865230"/>
            <a:ext cx="869714" cy="779119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5891349" y="862149"/>
            <a:ext cx="45320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chemeClr val="bg1"/>
                </a:solidFill>
              </a:rPr>
              <a:t>あ　１辺が１ｃｍの立方体が　</a:t>
            </a:r>
            <a:r>
              <a:rPr lang="ja-JP" altLang="en-US" sz="2000" dirty="0" smtClean="0">
                <a:solidFill>
                  <a:schemeClr val="bg1"/>
                </a:solidFill>
              </a:rPr>
              <a:t>２</a:t>
            </a:r>
            <a:r>
              <a:rPr lang="ja-JP" altLang="en-US" sz="2000" dirty="0">
                <a:solidFill>
                  <a:schemeClr val="bg1"/>
                </a:solidFill>
              </a:rPr>
              <a:t>４</a:t>
            </a:r>
            <a:r>
              <a:rPr kumimoji="1" lang="ja-JP" altLang="en-US" sz="2000" dirty="0" err="1" smtClean="0">
                <a:solidFill>
                  <a:schemeClr val="bg1"/>
                </a:solidFill>
              </a:rPr>
              <a:t>こ</a:t>
            </a:r>
            <a:endParaRPr kumimoji="1" lang="en-US" altLang="ja-JP" sz="2000" dirty="0" smtClean="0">
              <a:solidFill>
                <a:schemeClr val="bg1"/>
              </a:solidFill>
            </a:endParaRPr>
          </a:p>
          <a:p>
            <a:endParaRPr lang="en-US" altLang="ja-JP" sz="2000" dirty="0">
              <a:solidFill>
                <a:schemeClr val="bg1"/>
              </a:solidFill>
            </a:endParaRPr>
          </a:p>
          <a:p>
            <a:r>
              <a:rPr kumimoji="1" lang="ja-JP" altLang="en-US" sz="2000" dirty="0" smtClean="0">
                <a:solidFill>
                  <a:schemeClr val="bg1"/>
                </a:solidFill>
              </a:rPr>
              <a:t>　　　　　　　</a:t>
            </a:r>
            <a:r>
              <a:rPr kumimoji="1" lang="ja-JP" altLang="en-US" sz="2000" dirty="0" smtClean="0">
                <a:solidFill>
                  <a:srgbClr val="FFFF00"/>
                </a:solidFill>
              </a:rPr>
              <a:t>２４㎤</a:t>
            </a:r>
            <a:endParaRPr kumimoji="1" lang="en-US" altLang="ja-JP" sz="2000" dirty="0" smtClean="0">
              <a:solidFill>
                <a:srgbClr val="FFFF00"/>
              </a:solidFill>
            </a:endParaRPr>
          </a:p>
          <a:p>
            <a:r>
              <a:rPr lang="ja-JP" altLang="en-US" sz="2000" dirty="0" smtClean="0">
                <a:solidFill>
                  <a:schemeClr val="bg1"/>
                </a:solidFill>
              </a:rPr>
              <a:t>い　１辺が１ｃｍの立方体が　２</a:t>
            </a:r>
            <a:r>
              <a:rPr lang="ja-JP" altLang="en-US" sz="2000" dirty="0">
                <a:solidFill>
                  <a:schemeClr val="bg1"/>
                </a:solidFill>
              </a:rPr>
              <a:t>７</a:t>
            </a:r>
            <a:r>
              <a:rPr lang="ja-JP" altLang="en-US" sz="2000" dirty="0" err="1" smtClean="0">
                <a:solidFill>
                  <a:schemeClr val="bg1"/>
                </a:solidFill>
              </a:rPr>
              <a:t>こ</a:t>
            </a:r>
            <a:endParaRPr lang="en-US" altLang="ja-JP" sz="2000" dirty="0" smtClean="0">
              <a:solidFill>
                <a:schemeClr val="bg1"/>
              </a:solidFill>
            </a:endParaRPr>
          </a:p>
          <a:p>
            <a:endParaRPr kumimoji="1" lang="en-US" altLang="ja-JP" sz="2000" dirty="0">
              <a:solidFill>
                <a:schemeClr val="bg1"/>
              </a:solidFill>
            </a:endParaRPr>
          </a:p>
          <a:p>
            <a:r>
              <a:rPr lang="ja-JP" altLang="en-US" sz="2000" dirty="0" smtClean="0">
                <a:solidFill>
                  <a:schemeClr val="bg1"/>
                </a:solidFill>
              </a:rPr>
              <a:t>　　　　　　　</a:t>
            </a:r>
            <a:r>
              <a:rPr lang="ja-JP" altLang="en-US" sz="2000" dirty="0" smtClean="0">
                <a:solidFill>
                  <a:srgbClr val="FFFF00"/>
                </a:solidFill>
              </a:rPr>
              <a:t>２７㎤</a:t>
            </a:r>
            <a:endParaRPr kumimoji="1" lang="ja-JP" altLang="en-US" sz="2000" dirty="0">
              <a:solidFill>
                <a:srgbClr val="FFFF00"/>
              </a:solidFill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8072844" y="2163408"/>
            <a:ext cx="0" cy="248194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8072845" y="1205873"/>
            <a:ext cx="0" cy="248194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5800542" y="2828242"/>
            <a:ext cx="4713635" cy="156966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chemeClr val="bg1"/>
                </a:solidFill>
              </a:rPr>
              <a:t>まとめ</a:t>
            </a:r>
            <a:endParaRPr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>
                <a:solidFill>
                  <a:schemeClr val="bg1"/>
                </a:solidFill>
              </a:rPr>
              <a:t>体積</a:t>
            </a:r>
            <a:r>
              <a:rPr lang="ja-JP" altLang="en-US" sz="2400" dirty="0" smtClean="0">
                <a:solidFill>
                  <a:schemeClr val="bg1"/>
                </a:solidFill>
              </a:rPr>
              <a:t>は、１辺が１ｃｍの立方体が何個あるかで表す。</a:t>
            </a:r>
            <a:endParaRPr lang="en-US" altLang="ja-JP" sz="2400" dirty="0" smtClean="0">
              <a:solidFill>
                <a:schemeClr val="bg1"/>
              </a:solidFill>
            </a:endParaRPr>
          </a:p>
          <a:p>
            <a:endParaRPr lang="en-US" altLang="ja-JP" sz="2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41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449</Words>
  <Application>Microsoft Office PowerPoint</Application>
  <PresentationFormat>ワイド画面</PresentationFormat>
  <Paragraphs>54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游ゴシック</vt:lpstr>
      <vt:lpstr>游ゴシック Light</vt:lpstr>
      <vt:lpstr>Arial</vt:lpstr>
      <vt:lpstr>Office テーマ</vt:lpstr>
      <vt:lpstr>1時間目　算数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1時間目　算数</dc:title>
  <dc:creator>m-yosidak</dc:creator>
  <cp:lastModifiedBy>shiinat</cp:lastModifiedBy>
  <cp:revision>120</cp:revision>
  <dcterms:created xsi:type="dcterms:W3CDTF">2020-04-30T00:14:24Z</dcterms:created>
  <dcterms:modified xsi:type="dcterms:W3CDTF">2020-05-18T04:29:52Z</dcterms:modified>
</cp:coreProperties>
</file>