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63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304" r:id="rId10"/>
  </p:sldIdLst>
  <p:sldSz cx="12192000" cy="6858000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スタイルなし、表のグリッド線なし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35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367D16-859D-4300-A7C6-29CECBB62B28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D64879-0296-4266-B306-261E5E05690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239826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707339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719790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9197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8725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95480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42360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524749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74307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6103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156441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8813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3C89B0-159C-49B4-A64F-06179415C372}" type="datetimeFigureOut">
              <a:rPr kumimoji="1" lang="ja-JP" altLang="en-US" smtClean="0"/>
              <a:t>2020/5/18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7C2CFB-BB1B-44E1-A3A6-4E71667BEB3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10302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 dirty="0"/>
              <a:t>２</a:t>
            </a:r>
            <a:r>
              <a:rPr kumimoji="1" lang="ja-JP" altLang="en-US" dirty="0" smtClean="0"/>
              <a:t>時間目　算数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ja-JP" altLang="en-US" dirty="0" smtClean="0"/>
              <a:t>教科書　１８ページ、１９ページを開きましょう！</a:t>
            </a:r>
            <a:endParaRPr kumimoji="1" lang="en-US" altLang="ja-JP" dirty="0" smtClean="0"/>
          </a:p>
          <a:p>
            <a:r>
              <a:rPr kumimoji="1" lang="ja-JP" altLang="en-US" dirty="0" smtClean="0"/>
              <a:t>４５分スタート！</a:t>
            </a:r>
            <a:endParaRPr kumimoji="1"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2388352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569660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>
              <a:solidFill>
                <a:schemeClr val="bg1"/>
              </a:solidFill>
            </a:endParaRPr>
          </a:p>
          <a:p>
            <a:endParaRPr lang="en-US" altLang="ja-JP" sz="2400" dirty="0" smtClean="0">
              <a:solidFill>
                <a:schemeClr val="bg1"/>
              </a:solidFill>
            </a:endParaRPr>
          </a:p>
          <a:p>
            <a:endParaRPr lang="en-US" altLang="ja-JP" sz="2400" dirty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8105503" y="3397132"/>
            <a:ext cx="2834637" cy="129164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940526" y="4036424"/>
            <a:ext cx="6962503" cy="1815736"/>
          </a:xfrm>
          <a:prstGeom prst="wedgeRoundRectCallout">
            <a:avLst>
              <a:gd name="adj1" fmla="val 54647"/>
              <a:gd name="adj2" fmla="val -8527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１番の問題を読みましょう。</a:t>
            </a:r>
            <a:endParaRPr kumimoji="1" lang="en-US" altLang="ja-JP" dirty="0" smtClean="0"/>
          </a:p>
          <a:p>
            <a:pPr algn="ctr"/>
            <a:r>
              <a:rPr kumimoji="1" lang="ja-JP" altLang="en-US" dirty="0" smtClean="0"/>
              <a:t>だいちさんの考えを読みましょう。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だい</a:t>
            </a:r>
            <a:r>
              <a:rPr lang="ja-JP" altLang="en-US" dirty="0"/>
              <a:t>ち</a:t>
            </a:r>
            <a:r>
              <a:rPr kumimoji="1" lang="ja-JP" altLang="en-US" dirty="0" smtClean="0"/>
              <a:t>さんの考えのように体積の公式を作れるといいですよね。</a:t>
            </a:r>
            <a:endParaRPr lang="en-US" altLang="ja-JP" dirty="0"/>
          </a:p>
          <a:p>
            <a:pPr algn="ctr"/>
            <a:r>
              <a:rPr kumimoji="1" lang="ja-JP" altLang="en-US" dirty="0" smtClean="0"/>
              <a:t>ということで課題です。</a:t>
            </a: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4339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や立方体の体積を求める公式を作ろう。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8105503" y="3397132"/>
            <a:ext cx="2834637" cy="1291645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1120533" y="4402183"/>
            <a:ext cx="6962503" cy="1506514"/>
          </a:xfrm>
          <a:prstGeom prst="wedgeRoundRectCallout">
            <a:avLst>
              <a:gd name="adj1" fmla="val 45454"/>
              <a:gd name="adj2" fmla="val -722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まず、あの問題から求めます。</a:t>
            </a:r>
            <a:endParaRPr lang="en-US" altLang="ja-JP" dirty="0" smtClean="0"/>
          </a:p>
          <a:p>
            <a:pPr algn="ctr"/>
            <a:r>
              <a:rPr lang="ja-JP" altLang="en-US" dirty="0" err="1" smtClean="0"/>
              <a:t>あは</a:t>
            </a:r>
            <a:r>
              <a:rPr lang="ja-JP" altLang="en-US" dirty="0" smtClean="0"/>
              <a:t>直方体ですか、立方体ですか？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どのように体積を求めたらよいか一緒に考えましょう。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まずは、自分で体積を求めてみましょう。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体積</a:t>
            </a:r>
            <a:r>
              <a:rPr lang="ja-JP" altLang="en-US" dirty="0" smtClean="0"/>
              <a:t>の</a:t>
            </a:r>
            <a:r>
              <a:rPr lang="ja-JP" altLang="en-US" dirty="0"/>
              <a:t>表し方</a:t>
            </a:r>
            <a:r>
              <a:rPr lang="ja-JP" altLang="en-US" dirty="0" smtClean="0"/>
              <a:t>は前回のまとめでふりかえろう。</a:t>
            </a: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33714" r="29220" b="38286"/>
          <a:stretch/>
        </p:blipFill>
        <p:spPr>
          <a:xfrm>
            <a:off x="1175656" y="2117599"/>
            <a:ext cx="1606732" cy="19202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8457" y="211759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33714" r="24816" b="38286"/>
          <a:stretch/>
        </p:blipFill>
        <p:spPr>
          <a:xfrm>
            <a:off x="2873828" y="2117599"/>
            <a:ext cx="2024743" cy="1920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127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や立方体の体積を求める公式を作ろう。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775026" y="5002026"/>
            <a:ext cx="2203946" cy="1004261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18011" y="5360574"/>
            <a:ext cx="7850778" cy="1245556"/>
          </a:xfrm>
          <a:prstGeom prst="wedgeRoundRectCallout">
            <a:avLst>
              <a:gd name="adj1" fmla="val 45454"/>
              <a:gd name="adj2" fmla="val -722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では、教科書のあの求め方について説明しましょう。</a:t>
            </a:r>
            <a:endParaRPr lang="en-US" altLang="ja-JP" dirty="0" smtClean="0"/>
          </a:p>
          <a:p>
            <a:pPr algn="ctr"/>
            <a:r>
              <a:rPr lang="ja-JP" altLang="en-US" dirty="0"/>
              <a:t>体積</a:t>
            </a:r>
            <a:r>
              <a:rPr lang="ja-JP" altLang="en-US" dirty="0" smtClean="0"/>
              <a:t>が１㎤の立方体がたてに３</a:t>
            </a:r>
            <a:r>
              <a:rPr lang="ja-JP" altLang="en-US" dirty="0" err="1" smtClean="0"/>
              <a:t>こ</a:t>
            </a:r>
            <a:r>
              <a:rPr lang="ja-JP" altLang="en-US" dirty="0" smtClean="0"/>
              <a:t>、横に５</a:t>
            </a:r>
            <a:r>
              <a:rPr lang="ja-JP" altLang="en-US" dirty="0" err="1" smtClean="0"/>
              <a:t>こ</a:t>
            </a:r>
            <a:r>
              <a:rPr lang="ja-JP" altLang="en-US" dirty="0" smtClean="0"/>
              <a:t>、それが４</a:t>
            </a:r>
            <a:r>
              <a:rPr lang="ja-JP" altLang="en-US" dirty="0" err="1" smtClean="0"/>
              <a:t>だん</a:t>
            </a:r>
            <a:r>
              <a:rPr lang="ja-JP" altLang="en-US" dirty="0" smtClean="0"/>
              <a:t>あるので、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３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５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４になりますね。</a:t>
            </a:r>
            <a:r>
              <a:rPr lang="ja-JP" altLang="en-US" dirty="0"/>
              <a:t>答</a:t>
            </a:r>
            <a:r>
              <a:rPr lang="ja-JP" altLang="en-US" dirty="0" smtClean="0"/>
              <a:t>えは６０㎤になります。</a:t>
            </a:r>
            <a:endParaRPr lang="en-US" altLang="ja-JP" dirty="0" smtClean="0"/>
          </a:p>
          <a:p>
            <a:pPr algn="ctr"/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33714" r="29220" b="38286"/>
          <a:stretch/>
        </p:blipFill>
        <p:spPr>
          <a:xfrm>
            <a:off x="1175656" y="2117599"/>
            <a:ext cx="1606732" cy="19202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8457" y="211759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33714" r="24816" b="38286"/>
          <a:stretch/>
        </p:blipFill>
        <p:spPr>
          <a:xfrm>
            <a:off x="2873828" y="2117599"/>
            <a:ext cx="2024743" cy="19202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7283" y="4037839"/>
            <a:ext cx="4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" y="4037839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あ　直方体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３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５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６０㎤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0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や立方体の体積を求める公式を作ろう。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7775026" y="5002026"/>
            <a:ext cx="2203946" cy="1004261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18011" y="5360574"/>
            <a:ext cx="7850778" cy="1245556"/>
          </a:xfrm>
          <a:prstGeom prst="wedgeRoundRectCallout">
            <a:avLst>
              <a:gd name="adj1" fmla="val 45454"/>
              <a:gd name="adj2" fmla="val -722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kumimoji="1" lang="ja-JP" altLang="en-US" dirty="0" smtClean="0"/>
              <a:t>続いて、いの問題を考えていきましょう。</a:t>
            </a:r>
            <a:endParaRPr kumimoji="1" lang="en-US" altLang="ja-JP" dirty="0" smtClean="0"/>
          </a:p>
          <a:p>
            <a:pPr algn="ctr"/>
            <a:r>
              <a:rPr lang="ja-JP" altLang="en-US" dirty="0" smtClean="0"/>
              <a:t>いは、直方体ですか、立方体ですか？</a:t>
            </a:r>
            <a:endParaRPr lang="en-US" altLang="ja-JP" dirty="0" smtClean="0"/>
          </a:p>
          <a:p>
            <a:pPr algn="ctr"/>
            <a:r>
              <a:rPr kumimoji="1" lang="ja-JP" altLang="en-US" dirty="0" smtClean="0"/>
              <a:t>では</a:t>
            </a:r>
            <a:r>
              <a:rPr lang="ja-JP" altLang="en-US" dirty="0" smtClean="0"/>
              <a:t>、まずは自分で考えて体積を求めてみましょう。</a:t>
            </a:r>
            <a:endParaRPr kumimoji="1"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33714" r="29220" b="38286"/>
          <a:stretch/>
        </p:blipFill>
        <p:spPr>
          <a:xfrm>
            <a:off x="1175656" y="2117599"/>
            <a:ext cx="1606732" cy="19202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8457" y="211759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33714" r="24816" b="38286"/>
          <a:stretch/>
        </p:blipFill>
        <p:spPr>
          <a:xfrm>
            <a:off x="2873828" y="2117599"/>
            <a:ext cx="2024743" cy="19202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7283" y="4037839"/>
            <a:ext cx="4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" y="4037839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あ　直方体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３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５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６０㎤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1811" y="86214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い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33524" r="28542" b="38286"/>
          <a:stretch/>
        </p:blipFill>
        <p:spPr>
          <a:xfrm>
            <a:off x="7576456" y="919051"/>
            <a:ext cx="1854925" cy="19333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t="33524" r="27865" b="38666"/>
          <a:stretch/>
        </p:blipFill>
        <p:spPr>
          <a:xfrm>
            <a:off x="5629370" y="919051"/>
            <a:ext cx="1828800" cy="1907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264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や立方体の体積を求める公式を作ろう。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8060949" y="5805787"/>
            <a:ext cx="1099623" cy="50106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18011" y="5360574"/>
            <a:ext cx="7850778" cy="1245556"/>
          </a:xfrm>
          <a:prstGeom prst="wedgeRoundRectCallout">
            <a:avLst>
              <a:gd name="adj1" fmla="val 45454"/>
              <a:gd name="adj2" fmla="val -72273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では、教科書のいの求め方について説明しましょう。</a:t>
            </a:r>
            <a:endParaRPr lang="en-US" altLang="ja-JP" dirty="0" smtClean="0"/>
          </a:p>
          <a:p>
            <a:pPr algn="ctr"/>
            <a:r>
              <a:rPr lang="ja-JP" altLang="en-US" dirty="0" smtClean="0"/>
              <a:t>体積が１㎤の立方体がたてに４</a:t>
            </a:r>
            <a:r>
              <a:rPr lang="ja-JP" altLang="en-US" dirty="0" err="1" smtClean="0"/>
              <a:t>こ</a:t>
            </a:r>
            <a:r>
              <a:rPr lang="ja-JP" altLang="en-US" dirty="0" smtClean="0"/>
              <a:t>、横に４</a:t>
            </a:r>
            <a:r>
              <a:rPr lang="ja-JP" altLang="en-US" dirty="0" err="1" smtClean="0"/>
              <a:t>こ</a:t>
            </a:r>
            <a:r>
              <a:rPr lang="ja-JP" altLang="en-US" dirty="0" smtClean="0"/>
              <a:t>、それが４</a:t>
            </a:r>
            <a:r>
              <a:rPr lang="ja-JP" altLang="en-US" dirty="0" err="1" smtClean="0"/>
              <a:t>だん</a:t>
            </a:r>
            <a:r>
              <a:rPr lang="ja-JP" altLang="en-US" dirty="0" smtClean="0"/>
              <a:t>あるので、</a:t>
            </a:r>
            <a:endParaRPr lang="en-US" altLang="ja-JP" dirty="0" smtClean="0"/>
          </a:p>
          <a:p>
            <a:pPr algn="ctr"/>
            <a:r>
              <a:rPr lang="ja-JP" altLang="en-US" dirty="0"/>
              <a:t>４</a:t>
            </a:r>
            <a:r>
              <a:rPr lang="en-US" altLang="ja-JP" dirty="0" smtClean="0"/>
              <a:t>×</a:t>
            </a:r>
            <a:r>
              <a:rPr lang="ja-JP" altLang="en-US" dirty="0"/>
              <a:t>４</a:t>
            </a:r>
            <a:r>
              <a:rPr lang="en-US" altLang="ja-JP" dirty="0" smtClean="0"/>
              <a:t>×</a:t>
            </a:r>
            <a:r>
              <a:rPr lang="ja-JP" altLang="en-US" dirty="0" smtClean="0"/>
              <a:t>４になりますね。答えは６４㎤になります。では、まとめです。</a:t>
            </a:r>
            <a:endParaRPr lang="en-US" altLang="ja-JP" dirty="0" smtClean="0"/>
          </a:p>
          <a:p>
            <a:pPr algn="ctr"/>
            <a:endParaRPr lang="en-US" altLang="ja-JP" dirty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33714" r="29220" b="38286"/>
          <a:stretch/>
        </p:blipFill>
        <p:spPr>
          <a:xfrm>
            <a:off x="1175656" y="2117599"/>
            <a:ext cx="1606732" cy="19202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8457" y="211759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33714" r="24816" b="38286"/>
          <a:stretch/>
        </p:blipFill>
        <p:spPr>
          <a:xfrm>
            <a:off x="2873828" y="2117599"/>
            <a:ext cx="2024743" cy="19202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7283" y="4037839"/>
            <a:ext cx="4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" y="4037839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あ　直方体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３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５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６０㎤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1811" y="86214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い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33524" r="28542" b="38286"/>
          <a:stretch/>
        </p:blipFill>
        <p:spPr>
          <a:xfrm>
            <a:off x="7576456" y="919051"/>
            <a:ext cx="1854925" cy="19333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t="33524" r="27865" b="38666"/>
          <a:stretch/>
        </p:blipFill>
        <p:spPr>
          <a:xfrm>
            <a:off x="5629370" y="919051"/>
            <a:ext cx="1828800" cy="190717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627388" y="2929512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い　立方体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４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６４㎤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6131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や立方体の体積を求める公式を作ろう。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4124353" y="5707549"/>
            <a:ext cx="1099623" cy="50106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18011" y="5360574"/>
            <a:ext cx="3681754" cy="1245556"/>
          </a:xfrm>
          <a:prstGeom prst="wedgeRoundRectCallout">
            <a:avLst>
              <a:gd name="adj1" fmla="val 56893"/>
              <a:gd name="adj2" fmla="val -324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体積の公式を使って、</a:t>
            </a:r>
            <a:r>
              <a:rPr lang="ja-JP" altLang="en-US" dirty="0"/>
              <a:t>教科書</a:t>
            </a:r>
            <a:r>
              <a:rPr lang="ja-JP" altLang="en-US" dirty="0" smtClean="0"/>
              <a:t>の２，３番の問題、スキルの</a:t>
            </a:r>
            <a:r>
              <a:rPr lang="en-US" altLang="ja-JP" dirty="0" smtClean="0"/>
              <a:t>6</a:t>
            </a:r>
            <a:r>
              <a:rPr lang="ja-JP" altLang="en-US" dirty="0" smtClean="0"/>
              <a:t>番に取り組みましょう。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33714" r="29220" b="38286"/>
          <a:stretch/>
        </p:blipFill>
        <p:spPr>
          <a:xfrm>
            <a:off x="1175656" y="2117599"/>
            <a:ext cx="1606732" cy="19202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8457" y="211759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33714" r="24816" b="38286"/>
          <a:stretch/>
        </p:blipFill>
        <p:spPr>
          <a:xfrm>
            <a:off x="2873828" y="2117599"/>
            <a:ext cx="2024743" cy="19202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7283" y="4037839"/>
            <a:ext cx="4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" y="4037839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あ　直方体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３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５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６０㎤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1811" y="86214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い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33524" r="28542" b="38286"/>
          <a:stretch/>
        </p:blipFill>
        <p:spPr>
          <a:xfrm>
            <a:off x="7576456" y="919051"/>
            <a:ext cx="1854925" cy="19333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t="33524" r="27865" b="38666"/>
          <a:stretch/>
        </p:blipFill>
        <p:spPr>
          <a:xfrm>
            <a:off x="5629370" y="919051"/>
            <a:ext cx="1828800" cy="190717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627388" y="2929512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い　立方体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４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６４㎤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524" y="4368180"/>
            <a:ext cx="4127863" cy="19389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まとめ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の体積の公式は、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たて</a:t>
            </a:r>
            <a:r>
              <a:rPr lang="en-US" altLang="ja-JP" sz="2400" dirty="0" smtClean="0">
                <a:solidFill>
                  <a:schemeClr val="bg1"/>
                </a:solidFill>
              </a:rPr>
              <a:t>×</a:t>
            </a:r>
            <a:r>
              <a:rPr lang="ja-JP" altLang="en-US" sz="2400" dirty="0" smtClean="0">
                <a:solidFill>
                  <a:schemeClr val="bg1"/>
                </a:solidFill>
              </a:rPr>
              <a:t>横</a:t>
            </a:r>
            <a:r>
              <a:rPr lang="en-US" altLang="ja-JP" sz="2400" dirty="0" smtClean="0">
                <a:solidFill>
                  <a:schemeClr val="bg1"/>
                </a:solidFill>
              </a:rPr>
              <a:t>×</a:t>
            </a:r>
            <a:r>
              <a:rPr lang="ja-JP" altLang="en-US" sz="2400" dirty="0" smtClean="0">
                <a:solidFill>
                  <a:schemeClr val="bg1"/>
                </a:solidFill>
              </a:rPr>
              <a:t>高さ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立方体の体積の公式は、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1</a:t>
            </a:r>
            <a:r>
              <a:rPr lang="ja-JP" altLang="en-US" sz="2400" dirty="0" smtClean="0">
                <a:solidFill>
                  <a:schemeClr val="bg1"/>
                </a:solidFill>
              </a:rPr>
              <a:t>辺</a:t>
            </a:r>
            <a:r>
              <a:rPr lang="en-US" altLang="ja-JP" sz="2400" dirty="0" smtClean="0">
                <a:solidFill>
                  <a:schemeClr val="bg1"/>
                </a:solidFill>
              </a:rPr>
              <a:t>×1</a:t>
            </a:r>
            <a:r>
              <a:rPr lang="ja-JP" altLang="en-US" sz="2400" dirty="0" smtClean="0">
                <a:solidFill>
                  <a:schemeClr val="bg1"/>
                </a:solidFill>
              </a:rPr>
              <a:t>辺</a:t>
            </a:r>
            <a:r>
              <a:rPr lang="en-US" altLang="ja-JP" sz="2400" dirty="0" smtClean="0">
                <a:solidFill>
                  <a:schemeClr val="bg1"/>
                </a:solidFill>
              </a:rPr>
              <a:t>×1</a:t>
            </a:r>
            <a:r>
              <a:rPr lang="ja-JP" altLang="en-US" sz="2400" dirty="0" smtClean="0">
                <a:solidFill>
                  <a:schemeClr val="bg1"/>
                </a:solidFill>
              </a:rPr>
              <a:t>辺である。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6123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69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テキスト ボックス 5"/>
          <p:cNvSpPr txBox="1"/>
          <p:nvPr/>
        </p:nvSpPr>
        <p:spPr>
          <a:xfrm>
            <a:off x="718457" y="862149"/>
            <a:ext cx="4127863" cy="1200329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課題</a:t>
            </a:r>
            <a:endParaRPr kumimoji="1"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や立方体の体積を求める公式を作ろう。</a:t>
            </a:r>
            <a:endParaRPr kumimoji="1" lang="en-US" altLang="ja-JP" sz="2400" dirty="0" smtClean="0">
              <a:solidFill>
                <a:schemeClr val="bg1"/>
              </a:solidFill>
            </a:endParaRPr>
          </a:p>
        </p:txBody>
      </p:sp>
      <p:pic>
        <p:nvPicPr>
          <p:cNvPr id="7" name="図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66" t="24265" b="28751"/>
          <a:stretch/>
        </p:blipFill>
        <p:spPr>
          <a:xfrm rot="5400000">
            <a:off x="4124353" y="5707549"/>
            <a:ext cx="1099623" cy="501060"/>
          </a:xfrm>
          <a:prstGeom prst="rect">
            <a:avLst/>
          </a:prstGeom>
        </p:spPr>
      </p:pic>
      <p:sp>
        <p:nvSpPr>
          <p:cNvPr id="8" name="角丸四角形吹き出し 7"/>
          <p:cNvSpPr/>
          <p:nvPr/>
        </p:nvSpPr>
        <p:spPr>
          <a:xfrm>
            <a:off x="418011" y="5360574"/>
            <a:ext cx="3681754" cy="1245556"/>
          </a:xfrm>
          <a:prstGeom prst="wedgeRoundRectCallout">
            <a:avLst>
              <a:gd name="adj1" fmla="val 56893"/>
              <a:gd name="adj2" fmla="val -32419"/>
              <a:gd name="adj3" fmla="val 16667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ja-JP" altLang="en-US" dirty="0" smtClean="0"/>
              <a:t>体積の公式を使って、</a:t>
            </a:r>
            <a:r>
              <a:rPr lang="ja-JP" altLang="en-US" dirty="0"/>
              <a:t>教科書</a:t>
            </a:r>
            <a:r>
              <a:rPr lang="ja-JP" altLang="en-US" dirty="0" smtClean="0"/>
              <a:t>の２，３番、もっと練習に取り組みましょう。</a:t>
            </a:r>
            <a:endParaRPr lang="en-US" altLang="ja-JP" dirty="0" smtClean="0"/>
          </a:p>
        </p:txBody>
      </p:sp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Ｐ１８，１９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07" t="33714" r="29220" b="38286"/>
          <a:stretch/>
        </p:blipFill>
        <p:spPr>
          <a:xfrm>
            <a:off x="1175656" y="2117599"/>
            <a:ext cx="1606732" cy="1920240"/>
          </a:xfrm>
          <a:prstGeom prst="rect">
            <a:avLst/>
          </a:prstGeom>
        </p:spPr>
      </p:pic>
      <p:sp>
        <p:nvSpPr>
          <p:cNvPr id="9" name="テキスト ボックス 8"/>
          <p:cNvSpPr txBox="1"/>
          <p:nvPr/>
        </p:nvSpPr>
        <p:spPr>
          <a:xfrm>
            <a:off x="718457" y="211759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あ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10" name="図 9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71" t="33714" r="24816" b="38286"/>
          <a:stretch/>
        </p:blipFill>
        <p:spPr>
          <a:xfrm>
            <a:off x="2873828" y="2117599"/>
            <a:ext cx="2024743" cy="1920240"/>
          </a:xfrm>
          <a:prstGeom prst="rect">
            <a:avLst/>
          </a:prstGeom>
        </p:spPr>
      </p:pic>
      <p:sp>
        <p:nvSpPr>
          <p:cNvPr id="11" name="テキスト ボックス 10"/>
          <p:cNvSpPr txBox="1"/>
          <p:nvPr/>
        </p:nvSpPr>
        <p:spPr>
          <a:xfrm>
            <a:off x="747283" y="4037839"/>
            <a:ext cx="425308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2000" dirty="0" smtClean="0">
                <a:solidFill>
                  <a:schemeClr val="bg1"/>
                </a:solidFill>
              </a:rPr>
              <a:t>　</a:t>
            </a:r>
            <a:r>
              <a:rPr lang="ja-JP" altLang="en-US" dirty="0" smtClean="0"/>
              <a:t>　</a:t>
            </a:r>
            <a:endParaRPr kumimoji="1" lang="en-US" altLang="ja-JP" dirty="0" smtClean="0"/>
          </a:p>
        </p:txBody>
      </p:sp>
      <p:sp>
        <p:nvSpPr>
          <p:cNvPr id="12" name="テキスト ボックス 11"/>
          <p:cNvSpPr txBox="1"/>
          <p:nvPr/>
        </p:nvSpPr>
        <p:spPr>
          <a:xfrm>
            <a:off x="548640" y="4037839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あ　直方体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３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５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６０㎤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5091811" y="862149"/>
            <a:ext cx="5486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400" dirty="0" smtClean="0">
                <a:solidFill>
                  <a:schemeClr val="bg1"/>
                </a:solidFill>
              </a:rPr>
              <a:t>い</a:t>
            </a:r>
            <a:endParaRPr kumimoji="1" lang="ja-JP" altLang="en-US" sz="2400" dirty="0">
              <a:solidFill>
                <a:schemeClr val="bg1"/>
              </a:solidFill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49" t="33524" r="28542" b="38286"/>
          <a:stretch/>
        </p:blipFill>
        <p:spPr>
          <a:xfrm>
            <a:off x="7576456" y="919051"/>
            <a:ext cx="1854925" cy="1933304"/>
          </a:xfrm>
          <a:prstGeom prst="rect">
            <a:avLst/>
          </a:prstGeom>
        </p:spPr>
      </p:pic>
      <p:pic>
        <p:nvPicPr>
          <p:cNvPr id="14" name="図 13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03" t="33524" r="27865" b="38666"/>
          <a:stretch/>
        </p:blipFill>
        <p:spPr>
          <a:xfrm>
            <a:off x="5629370" y="919051"/>
            <a:ext cx="1828800" cy="1907178"/>
          </a:xfrm>
          <a:prstGeom prst="rect">
            <a:avLst/>
          </a:prstGeom>
        </p:spPr>
      </p:pic>
      <p:sp>
        <p:nvSpPr>
          <p:cNvPr id="15" name="テキスト ボックス 14"/>
          <p:cNvSpPr txBox="1"/>
          <p:nvPr/>
        </p:nvSpPr>
        <p:spPr>
          <a:xfrm>
            <a:off x="5627388" y="2929512"/>
            <a:ext cx="44517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い　立方体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４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　　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４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（たて）　（よこ）　　（高さ）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答え　６４㎤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12524" y="4368180"/>
            <a:ext cx="4127863" cy="193899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ja-JP" altLang="en-US" sz="2400" dirty="0" smtClean="0">
                <a:solidFill>
                  <a:schemeClr val="bg1"/>
                </a:solidFill>
              </a:rPr>
              <a:t>まとめ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>
                <a:solidFill>
                  <a:schemeClr val="bg1"/>
                </a:solidFill>
              </a:rPr>
              <a:t>直方体</a:t>
            </a:r>
            <a:r>
              <a:rPr lang="ja-JP" altLang="en-US" sz="2400" dirty="0" smtClean="0">
                <a:solidFill>
                  <a:schemeClr val="bg1"/>
                </a:solidFill>
              </a:rPr>
              <a:t>の体積の公式は、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たて</a:t>
            </a:r>
            <a:r>
              <a:rPr lang="en-US" altLang="ja-JP" sz="2400" dirty="0" smtClean="0">
                <a:solidFill>
                  <a:schemeClr val="bg1"/>
                </a:solidFill>
              </a:rPr>
              <a:t>×</a:t>
            </a:r>
            <a:r>
              <a:rPr lang="ja-JP" altLang="en-US" sz="2400" dirty="0" smtClean="0">
                <a:solidFill>
                  <a:schemeClr val="bg1"/>
                </a:solidFill>
              </a:rPr>
              <a:t>横</a:t>
            </a:r>
            <a:r>
              <a:rPr lang="en-US" altLang="ja-JP" sz="2400" dirty="0" smtClean="0">
                <a:solidFill>
                  <a:schemeClr val="bg1"/>
                </a:solidFill>
              </a:rPr>
              <a:t>×</a:t>
            </a:r>
            <a:r>
              <a:rPr lang="ja-JP" altLang="en-US" sz="2400" dirty="0" smtClean="0">
                <a:solidFill>
                  <a:schemeClr val="bg1"/>
                </a:solidFill>
              </a:rPr>
              <a:t>高さ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ja-JP" altLang="en-US" sz="2400" dirty="0" smtClean="0">
                <a:solidFill>
                  <a:schemeClr val="bg1"/>
                </a:solidFill>
              </a:rPr>
              <a:t>立方体の体積の公式は、</a:t>
            </a:r>
            <a:endParaRPr lang="en-US" altLang="ja-JP" sz="2400" dirty="0" smtClean="0">
              <a:solidFill>
                <a:schemeClr val="bg1"/>
              </a:solidFill>
            </a:endParaRPr>
          </a:p>
          <a:p>
            <a:r>
              <a:rPr lang="en-US" altLang="ja-JP" sz="2400" dirty="0">
                <a:solidFill>
                  <a:schemeClr val="bg1"/>
                </a:solidFill>
              </a:rPr>
              <a:t>1</a:t>
            </a:r>
            <a:r>
              <a:rPr lang="ja-JP" altLang="en-US" sz="2400" dirty="0" smtClean="0">
                <a:solidFill>
                  <a:schemeClr val="bg1"/>
                </a:solidFill>
              </a:rPr>
              <a:t>辺</a:t>
            </a:r>
            <a:r>
              <a:rPr lang="en-US" altLang="ja-JP" sz="2400" dirty="0" smtClean="0">
                <a:solidFill>
                  <a:schemeClr val="bg1"/>
                </a:solidFill>
              </a:rPr>
              <a:t>×1</a:t>
            </a:r>
            <a:r>
              <a:rPr lang="ja-JP" altLang="en-US" sz="2400" dirty="0" smtClean="0">
                <a:solidFill>
                  <a:schemeClr val="bg1"/>
                </a:solidFill>
              </a:rPr>
              <a:t>辺</a:t>
            </a:r>
            <a:r>
              <a:rPr lang="en-US" altLang="ja-JP" sz="2400" dirty="0" smtClean="0">
                <a:solidFill>
                  <a:schemeClr val="bg1"/>
                </a:solidFill>
              </a:rPr>
              <a:t>×1</a:t>
            </a:r>
            <a:r>
              <a:rPr lang="ja-JP" altLang="en-US" sz="2400" dirty="0" smtClean="0">
                <a:solidFill>
                  <a:schemeClr val="bg1"/>
                </a:solidFill>
              </a:rPr>
              <a:t>辺である。</a:t>
            </a:r>
            <a:endParaRPr lang="en-US" altLang="ja-JP" sz="240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341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 descr="ソース画像を表示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18" y="275362"/>
            <a:ext cx="11520000" cy="648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テキスト ボックス 1"/>
          <p:cNvSpPr txBox="1"/>
          <p:nvPr/>
        </p:nvSpPr>
        <p:spPr>
          <a:xfrm>
            <a:off x="718457" y="339634"/>
            <a:ext cx="4572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dirty="0" smtClean="0"/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／　（　　）　体積　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  <p:sp>
        <p:nvSpPr>
          <p:cNvPr id="3" name="テキスト ボックス 2"/>
          <p:cNvSpPr txBox="1"/>
          <p:nvPr/>
        </p:nvSpPr>
        <p:spPr>
          <a:xfrm>
            <a:off x="604911" y="739744"/>
            <a:ext cx="994585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000" dirty="0" smtClean="0">
                <a:solidFill>
                  <a:schemeClr val="bg1"/>
                </a:solidFill>
              </a:rPr>
              <a:t>Ｐ１９の練習問題の答え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２　①式　　６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６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１０＝３６０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　答え　３６０㎤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②式　　</a:t>
            </a:r>
            <a:r>
              <a:rPr lang="ja-JP" altLang="en-US" sz="2000" dirty="0" smtClean="0">
                <a:solidFill>
                  <a:schemeClr val="bg1"/>
                </a:solidFill>
              </a:rPr>
              <a:t>４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７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９＝２５２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　答え　２５２㎤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③式　　１０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５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４＝２００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　答え　２００㎤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④式　　９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９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９＝７２９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　答え　７２９㎤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３　①式　　５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６</a:t>
            </a:r>
            <a:r>
              <a:rPr kumimoji="1" lang="en-US" altLang="ja-JP" sz="2000" dirty="0" smtClean="0">
                <a:solidFill>
                  <a:schemeClr val="bg1"/>
                </a:solidFill>
              </a:rPr>
              <a:t>×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７＝２１０</a:t>
            </a:r>
            <a:endParaRPr kumimoji="1" lang="en-US" altLang="ja-JP" sz="2000" dirty="0" smtClean="0">
              <a:solidFill>
                <a:schemeClr val="bg1"/>
              </a:solidFill>
            </a:endParaRPr>
          </a:p>
          <a:p>
            <a:r>
              <a:rPr lang="ja-JP" altLang="en-US" sz="2000" dirty="0">
                <a:solidFill>
                  <a:schemeClr val="bg1"/>
                </a:solidFill>
              </a:rPr>
              <a:t>　</a:t>
            </a:r>
            <a:r>
              <a:rPr lang="ja-JP" altLang="en-US" sz="2000" dirty="0" smtClean="0">
                <a:solidFill>
                  <a:schemeClr val="bg1"/>
                </a:solidFill>
              </a:rPr>
              <a:t>　　　答え　２１０㎤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endParaRPr kumimoji="1" lang="en-US" altLang="ja-JP" sz="2000" dirty="0">
              <a:solidFill>
                <a:schemeClr val="bg1"/>
              </a:solidFill>
            </a:endParaRPr>
          </a:p>
          <a:p>
            <a:r>
              <a:rPr lang="ja-JP" altLang="en-US" sz="2000" dirty="0" smtClean="0">
                <a:solidFill>
                  <a:schemeClr val="bg1"/>
                </a:solidFill>
              </a:rPr>
              <a:t>　　　②式　　５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５</a:t>
            </a:r>
            <a:r>
              <a:rPr lang="en-US" altLang="ja-JP" sz="2000" dirty="0" smtClean="0">
                <a:solidFill>
                  <a:schemeClr val="bg1"/>
                </a:solidFill>
              </a:rPr>
              <a:t>×</a:t>
            </a:r>
            <a:r>
              <a:rPr lang="ja-JP" altLang="en-US" sz="2000" dirty="0" smtClean="0">
                <a:solidFill>
                  <a:schemeClr val="bg1"/>
                </a:solidFill>
              </a:rPr>
              <a:t>５＝１２５</a:t>
            </a:r>
            <a:endParaRPr lang="en-US" altLang="ja-JP" sz="2000" dirty="0" smtClean="0">
              <a:solidFill>
                <a:schemeClr val="bg1"/>
              </a:solidFill>
            </a:endParaRPr>
          </a:p>
          <a:p>
            <a:r>
              <a:rPr kumimoji="1" lang="ja-JP" altLang="en-US" sz="2000" dirty="0">
                <a:solidFill>
                  <a:schemeClr val="bg1"/>
                </a:solidFill>
              </a:rPr>
              <a:t>　</a:t>
            </a:r>
            <a:r>
              <a:rPr kumimoji="1" lang="ja-JP" altLang="en-US" sz="2000" dirty="0" smtClean="0">
                <a:solidFill>
                  <a:schemeClr val="bg1"/>
                </a:solidFill>
              </a:rPr>
              <a:t>　　　答え　１２５㎤</a:t>
            </a:r>
            <a:endParaRPr kumimoji="1" lang="ja-JP" altLang="en-US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9090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347</TotalTime>
  <Words>967</Words>
  <Application>Microsoft Office PowerPoint</Application>
  <PresentationFormat>ワイド画面</PresentationFormat>
  <Paragraphs>120</Paragraphs>
  <Slides>9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3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3" baseType="lpstr">
      <vt:lpstr>游ゴシック</vt:lpstr>
      <vt:lpstr>游ゴシック Light</vt:lpstr>
      <vt:lpstr>Arial</vt:lpstr>
      <vt:lpstr>Office テーマ</vt:lpstr>
      <vt:lpstr>２時間目　算数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1時間目　算数</dc:title>
  <dc:creator>m-yosidak</dc:creator>
  <cp:lastModifiedBy>shiinat</cp:lastModifiedBy>
  <cp:revision>120</cp:revision>
  <dcterms:created xsi:type="dcterms:W3CDTF">2020-04-30T00:14:24Z</dcterms:created>
  <dcterms:modified xsi:type="dcterms:W3CDTF">2020-05-18T04:30:50Z</dcterms:modified>
</cp:coreProperties>
</file>