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71" r:id="rId2"/>
    <p:sldId id="272" r:id="rId3"/>
    <p:sldId id="273" r:id="rId4"/>
    <p:sldId id="274" r:id="rId5"/>
    <p:sldId id="275" r:id="rId6"/>
    <p:sldId id="276" r:id="rId7"/>
    <p:sldId id="305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67D16-859D-4300-A7C6-29CECBB62B28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64879-0296-4266-B306-261E5E0569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3982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89B0-159C-49B4-A64F-06179415C372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2CFB-BB1B-44E1-A3A6-4E71667BEB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073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89B0-159C-49B4-A64F-06179415C372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2CFB-BB1B-44E1-A3A6-4E71667BEB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1979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89B0-159C-49B4-A64F-06179415C372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2CFB-BB1B-44E1-A3A6-4E71667BEB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919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89B0-159C-49B4-A64F-06179415C372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2CFB-BB1B-44E1-A3A6-4E71667BEB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872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89B0-159C-49B4-A64F-06179415C372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2CFB-BB1B-44E1-A3A6-4E71667BEB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9548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89B0-159C-49B4-A64F-06179415C372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2CFB-BB1B-44E1-A3A6-4E71667BEB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2360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89B0-159C-49B4-A64F-06179415C372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2CFB-BB1B-44E1-A3A6-4E71667BEB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47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89B0-159C-49B4-A64F-06179415C372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2CFB-BB1B-44E1-A3A6-4E71667BEB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430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89B0-159C-49B4-A64F-06179415C372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2CFB-BB1B-44E1-A3A6-4E71667BEB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103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89B0-159C-49B4-A64F-06179415C372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2CFB-BB1B-44E1-A3A6-4E71667BEB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564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89B0-159C-49B4-A64F-06179415C372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2CFB-BB1B-44E1-A3A6-4E71667BEB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881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C89B0-159C-49B4-A64F-06179415C372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C2CFB-BB1B-44E1-A3A6-4E71667BEB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030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３</a:t>
            </a:r>
            <a:r>
              <a:rPr kumimoji="1" lang="ja-JP" altLang="en-US" dirty="0" smtClean="0"/>
              <a:t>時間目　算数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教科書　２０ページを開きましょう！</a:t>
            </a:r>
            <a:endParaRPr kumimoji="1" lang="en-US" altLang="ja-JP" dirty="0" smtClean="0"/>
          </a:p>
          <a:p>
            <a:r>
              <a:rPr kumimoji="1" lang="ja-JP" altLang="en-US" dirty="0" smtClean="0"/>
              <a:t>４５分スタート！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37003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ソース画像を表示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9" y="275362"/>
            <a:ext cx="11520000" cy="64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718457" y="862149"/>
            <a:ext cx="4127863" cy="156966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課題</a:t>
            </a:r>
            <a:endParaRPr kumimoji="1" lang="en-US" altLang="ja-JP" sz="2400" dirty="0" smtClean="0">
              <a:solidFill>
                <a:schemeClr val="bg1"/>
              </a:solidFill>
            </a:endParaRPr>
          </a:p>
          <a:p>
            <a:endParaRPr lang="en-US" altLang="ja-JP" sz="2400" dirty="0">
              <a:solidFill>
                <a:schemeClr val="bg1"/>
              </a:solidFill>
            </a:endParaRPr>
          </a:p>
          <a:p>
            <a:endParaRPr lang="en-US" altLang="ja-JP" sz="2400" dirty="0" smtClean="0">
              <a:solidFill>
                <a:schemeClr val="bg1"/>
              </a:solidFill>
            </a:endParaRPr>
          </a:p>
          <a:p>
            <a:endParaRPr lang="en-US" altLang="ja-JP" sz="2400" dirty="0">
              <a:solidFill>
                <a:schemeClr val="bg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6" t="24265" b="28751"/>
          <a:stretch/>
        </p:blipFill>
        <p:spPr>
          <a:xfrm rot="5400000">
            <a:off x="7413732" y="5093620"/>
            <a:ext cx="1828799" cy="833320"/>
          </a:xfrm>
          <a:prstGeom prst="rect">
            <a:avLst/>
          </a:prstGeom>
        </p:spPr>
      </p:pic>
      <p:sp>
        <p:nvSpPr>
          <p:cNvPr id="8" name="角丸四角形吹き出し 7"/>
          <p:cNvSpPr/>
          <p:nvPr/>
        </p:nvSpPr>
        <p:spPr>
          <a:xfrm>
            <a:off x="548641" y="5238206"/>
            <a:ext cx="6962503" cy="1517156"/>
          </a:xfrm>
          <a:prstGeom prst="wedgeRoundRectCallout">
            <a:avLst>
              <a:gd name="adj1" fmla="val 54647"/>
              <a:gd name="adj2" fmla="val -8527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体積</a:t>
            </a:r>
            <a:r>
              <a:rPr lang="ja-JP" altLang="en-US" dirty="0" smtClean="0"/>
              <a:t>の公式の復習です。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立方体、直方体の公式をそれぞれ答えましょう。</a:t>
            </a:r>
            <a:endParaRPr lang="en-US" altLang="ja-JP" dirty="0" smtClean="0"/>
          </a:p>
          <a:p>
            <a:pPr algn="ctr"/>
            <a:r>
              <a:rPr kumimoji="1" lang="en-US" altLang="ja-JP" dirty="0"/>
              <a:t>1</a:t>
            </a:r>
            <a:r>
              <a:rPr kumimoji="1" lang="ja-JP" altLang="en-US" dirty="0"/>
              <a:t>番</a:t>
            </a:r>
            <a:r>
              <a:rPr kumimoji="1" lang="ja-JP" altLang="en-US" dirty="0" smtClean="0"/>
              <a:t>の</a:t>
            </a:r>
            <a:r>
              <a:rPr kumimoji="1" lang="ja-JP" altLang="en-US" dirty="0"/>
              <a:t>問題</a:t>
            </a:r>
            <a:r>
              <a:rPr kumimoji="1" lang="ja-JP" altLang="en-US" dirty="0" smtClean="0"/>
              <a:t>を読みましょう。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さくらさんの考えを読みましょう。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では、今日の課題です。</a:t>
            </a:r>
            <a:endParaRPr lang="en-US" altLang="ja-JP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18457" y="339634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／　（　　）　体積　Ｐ２０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18457" y="2496470"/>
            <a:ext cx="4127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直方体の公式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lang="ja-JP" altLang="en-US" dirty="0" smtClean="0">
                <a:solidFill>
                  <a:schemeClr val="bg1"/>
                </a:solidFill>
              </a:rPr>
              <a:t>　　　</a:t>
            </a:r>
            <a:r>
              <a:rPr lang="en-US" altLang="ja-JP" dirty="0" smtClean="0">
                <a:solidFill>
                  <a:schemeClr val="bg1"/>
                </a:solidFill>
              </a:rPr>
              <a:t>×</a:t>
            </a:r>
            <a:r>
              <a:rPr lang="ja-JP" altLang="en-US" dirty="0" smtClean="0">
                <a:solidFill>
                  <a:schemeClr val="bg1"/>
                </a:solidFill>
              </a:rPr>
              <a:t>　　</a:t>
            </a:r>
            <a:r>
              <a:rPr lang="en-US" altLang="ja-JP" dirty="0" smtClean="0">
                <a:solidFill>
                  <a:schemeClr val="bg1"/>
                </a:solidFill>
              </a:rPr>
              <a:t>×</a:t>
            </a:r>
            <a:r>
              <a:rPr lang="ja-JP" altLang="en-US" dirty="0" smtClean="0">
                <a:solidFill>
                  <a:schemeClr val="bg1"/>
                </a:solidFill>
              </a:rPr>
              <a:t>　　</a:t>
            </a:r>
            <a:endParaRPr lang="en-US" altLang="ja-JP" dirty="0">
              <a:solidFill>
                <a:schemeClr val="bg1"/>
              </a:solidFill>
            </a:endParaRPr>
          </a:p>
          <a:p>
            <a:r>
              <a:rPr lang="ja-JP" altLang="en-US" dirty="0">
                <a:solidFill>
                  <a:schemeClr val="bg1"/>
                </a:solidFill>
              </a:rPr>
              <a:t>立方体</a:t>
            </a:r>
            <a:r>
              <a:rPr lang="ja-JP" altLang="en-US" dirty="0" smtClean="0">
                <a:solidFill>
                  <a:schemeClr val="bg1"/>
                </a:solidFill>
              </a:rPr>
              <a:t>の公式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>
                <a:solidFill>
                  <a:schemeClr val="bg1"/>
                </a:solidFill>
              </a:rPr>
              <a:t>　</a:t>
            </a:r>
            <a:r>
              <a:rPr kumimoji="1" lang="ja-JP" altLang="en-US" dirty="0" smtClean="0">
                <a:solidFill>
                  <a:schemeClr val="bg1"/>
                </a:solidFill>
              </a:rPr>
              <a:t>　　</a:t>
            </a:r>
            <a:r>
              <a:rPr kumimoji="1" lang="en-US" altLang="ja-JP" dirty="0" smtClean="0">
                <a:solidFill>
                  <a:schemeClr val="bg1"/>
                </a:solidFill>
              </a:rPr>
              <a:t>×</a:t>
            </a:r>
            <a:r>
              <a:rPr kumimoji="1" lang="ja-JP" altLang="en-US" dirty="0" smtClean="0">
                <a:solidFill>
                  <a:schemeClr val="bg1"/>
                </a:solidFill>
              </a:rPr>
              <a:t>　　</a:t>
            </a:r>
            <a:r>
              <a:rPr kumimoji="1" lang="en-US" altLang="ja-JP" dirty="0" smtClean="0">
                <a:solidFill>
                  <a:schemeClr val="bg1"/>
                </a:solidFill>
              </a:rPr>
              <a:t>×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70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ソース画像を表示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9" y="275362"/>
            <a:ext cx="11520000" cy="64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718457" y="862149"/>
            <a:ext cx="4127863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課題</a:t>
            </a:r>
            <a:endParaRPr kumimoji="1" lang="en-US" altLang="ja-JP" sz="2400" dirty="0" smtClean="0">
              <a:solidFill>
                <a:schemeClr val="bg1"/>
              </a:solidFill>
            </a:endParaRPr>
          </a:p>
          <a:p>
            <a:r>
              <a:rPr lang="ja-JP" altLang="en-US" sz="2400" dirty="0" smtClean="0">
                <a:solidFill>
                  <a:schemeClr val="bg1"/>
                </a:solidFill>
              </a:rPr>
              <a:t>体積の公式が使えるように、くふうして求めよう。</a:t>
            </a:r>
            <a:endParaRPr lang="en-US" altLang="ja-JP" sz="2400" dirty="0" smtClean="0">
              <a:solidFill>
                <a:schemeClr val="bg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6" t="24265" b="28751"/>
          <a:stretch/>
        </p:blipFill>
        <p:spPr>
          <a:xfrm rot="5400000">
            <a:off x="7413732" y="5093620"/>
            <a:ext cx="1828799" cy="833320"/>
          </a:xfrm>
          <a:prstGeom prst="rect">
            <a:avLst/>
          </a:prstGeom>
        </p:spPr>
      </p:pic>
      <p:sp>
        <p:nvSpPr>
          <p:cNvPr id="8" name="角丸四角形吹き出し 7"/>
          <p:cNvSpPr/>
          <p:nvPr/>
        </p:nvSpPr>
        <p:spPr>
          <a:xfrm>
            <a:off x="953588" y="4518265"/>
            <a:ext cx="6701245" cy="2229128"/>
          </a:xfrm>
          <a:prstGeom prst="wedgeRoundRectCallout">
            <a:avLst>
              <a:gd name="adj1" fmla="val 52958"/>
              <a:gd name="adj2" fmla="val -3748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100"/>
              </a:lnSpc>
            </a:pPr>
            <a:r>
              <a:rPr lang="ja-JP" altLang="en-US" sz="1600" dirty="0" smtClean="0"/>
              <a:t>だいちさん、ひなたさん、かいとく</a:t>
            </a:r>
            <a:r>
              <a:rPr lang="ja-JP" altLang="en-US" sz="1600" dirty="0" err="1" smtClean="0"/>
              <a:t>んの</a:t>
            </a:r>
            <a:r>
              <a:rPr lang="ja-JP" altLang="en-US" sz="1600" dirty="0" smtClean="0"/>
              <a:t>求め方を説明しましょう。自分の考えと比べてみましょう。</a:t>
            </a:r>
            <a:endParaRPr lang="en-US" altLang="ja-JP" sz="1600" dirty="0" smtClean="0"/>
          </a:p>
          <a:p>
            <a:pPr algn="ctr">
              <a:lnSpc>
                <a:spcPts val="2100"/>
              </a:lnSpc>
            </a:pPr>
            <a:r>
              <a:rPr lang="ja-JP" altLang="en-US" sz="1600" dirty="0" smtClean="0"/>
              <a:t>で</a:t>
            </a:r>
            <a:r>
              <a:rPr lang="ja-JP" altLang="en-US" sz="1600" dirty="0"/>
              <a:t>は</a:t>
            </a:r>
            <a:r>
              <a:rPr lang="ja-JP" altLang="en-US" sz="1600" dirty="0" smtClean="0"/>
              <a:t>、だいちさんの求め方を説明しましょう。</a:t>
            </a:r>
            <a:endParaRPr lang="en-US" altLang="ja-JP" sz="1600" dirty="0" smtClean="0"/>
          </a:p>
          <a:p>
            <a:pPr algn="ctr">
              <a:lnSpc>
                <a:spcPts val="2100"/>
              </a:lnSpc>
            </a:pPr>
            <a:r>
              <a:rPr lang="ja-JP" altLang="en-US" sz="1600" dirty="0" smtClean="0"/>
              <a:t>まず、たてに切って２つの直方体に分けて考えています。</a:t>
            </a:r>
            <a:endParaRPr lang="en-US" altLang="ja-JP" sz="1600" dirty="0" smtClean="0"/>
          </a:p>
          <a:p>
            <a:pPr algn="ctr">
              <a:lnSpc>
                <a:spcPts val="2100"/>
              </a:lnSpc>
            </a:pPr>
            <a:r>
              <a:rPr lang="ja-JP" altLang="en-US" sz="1600" dirty="0" smtClean="0"/>
              <a:t>①たて１０㎝、よこ４㎝、高さ１５㎝の直方体</a:t>
            </a:r>
            <a:endParaRPr lang="en-US" altLang="ja-JP" sz="1600" dirty="0" smtClean="0"/>
          </a:p>
          <a:p>
            <a:pPr algn="ctr">
              <a:lnSpc>
                <a:spcPts val="2100"/>
              </a:lnSpc>
            </a:pPr>
            <a:r>
              <a:rPr lang="ja-JP" altLang="en-US" sz="1600" dirty="0" smtClean="0"/>
              <a:t>②たて１</a:t>
            </a:r>
            <a:r>
              <a:rPr lang="ja-JP" altLang="en-US" sz="1600" dirty="0"/>
              <a:t>０</a:t>
            </a:r>
            <a:r>
              <a:rPr lang="en-US" altLang="ja-JP" sz="1600" dirty="0" smtClean="0"/>
              <a:t>㎝</a:t>
            </a:r>
            <a:r>
              <a:rPr lang="ja-JP" altLang="en-US" sz="1600" dirty="0" err="1" smtClean="0"/>
              <a:t>、</a:t>
            </a:r>
            <a:r>
              <a:rPr lang="ja-JP" altLang="en-US" sz="1600" dirty="0" smtClean="0"/>
              <a:t>よこ</a:t>
            </a:r>
            <a:r>
              <a:rPr lang="ja-JP" altLang="en-US" sz="1600" dirty="0"/>
              <a:t>４</a:t>
            </a:r>
            <a:r>
              <a:rPr lang="en-US" altLang="ja-JP" sz="1600" dirty="0" smtClean="0"/>
              <a:t>㎝</a:t>
            </a:r>
            <a:r>
              <a:rPr lang="ja-JP" altLang="en-US" sz="1600" dirty="0" err="1" smtClean="0"/>
              <a:t>、</a:t>
            </a:r>
            <a:r>
              <a:rPr lang="ja-JP" altLang="en-US" sz="1600" dirty="0" smtClean="0"/>
              <a:t>高さ１５㎝の直方体</a:t>
            </a:r>
            <a:endParaRPr lang="en-US" altLang="ja-JP" sz="1600" dirty="0" smtClean="0"/>
          </a:p>
          <a:p>
            <a:pPr algn="ctr">
              <a:lnSpc>
                <a:spcPts val="2100"/>
              </a:lnSpc>
            </a:pPr>
            <a:r>
              <a:rPr lang="ja-JP" altLang="en-US" sz="1600" dirty="0"/>
              <a:t>①</a:t>
            </a:r>
            <a:r>
              <a:rPr lang="ja-JP" altLang="en-US" sz="1600" dirty="0" smtClean="0"/>
              <a:t>と②を合わせると答えになります。</a:t>
            </a:r>
            <a:endParaRPr lang="en-US" altLang="ja-JP" sz="1600" dirty="0" smtClean="0"/>
          </a:p>
          <a:p>
            <a:pPr algn="ctr"/>
            <a:endParaRPr lang="en-US" altLang="ja-JP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18457" y="339634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／　（　　）　体積　Ｐ２０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18457" y="2156620"/>
            <a:ext cx="4127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直方体の公式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lang="ja-JP" altLang="en-US" dirty="0" smtClean="0">
                <a:solidFill>
                  <a:schemeClr val="bg1"/>
                </a:solidFill>
              </a:rPr>
              <a:t>　た</a:t>
            </a:r>
            <a:r>
              <a:rPr lang="ja-JP" altLang="en-US" dirty="0">
                <a:solidFill>
                  <a:schemeClr val="bg1"/>
                </a:solidFill>
              </a:rPr>
              <a:t>て</a:t>
            </a:r>
            <a:r>
              <a:rPr lang="en-US" altLang="ja-JP" dirty="0" smtClean="0">
                <a:solidFill>
                  <a:schemeClr val="bg1"/>
                </a:solidFill>
              </a:rPr>
              <a:t>×</a:t>
            </a:r>
            <a:r>
              <a:rPr lang="ja-JP" altLang="en-US" dirty="0" smtClean="0">
                <a:solidFill>
                  <a:schemeClr val="bg1"/>
                </a:solidFill>
              </a:rPr>
              <a:t>よ</a:t>
            </a:r>
            <a:r>
              <a:rPr lang="ja-JP" altLang="en-US" dirty="0">
                <a:solidFill>
                  <a:schemeClr val="bg1"/>
                </a:solidFill>
              </a:rPr>
              <a:t>こ</a:t>
            </a:r>
            <a:r>
              <a:rPr lang="en-US" altLang="ja-JP" dirty="0" smtClean="0">
                <a:solidFill>
                  <a:schemeClr val="bg1"/>
                </a:solidFill>
              </a:rPr>
              <a:t>×</a:t>
            </a:r>
            <a:r>
              <a:rPr lang="ja-JP" altLang="en-US" dirty="0" smtClean="0">
                <a:solidFill>
                  <a:schemeClr val="bg1"/>
                </a:solidFill>
              </a:rPr>
              <a:t>高さ　　</a:t>
            </a:r>
            <a:endParaRPr lang="en-US" altLang="ja-JP" dirty="0">
              <a:solidFill>
                <a:schemeClr val="bg1"/>
              </a:solidFill>
            </a:endParaRPr>
          </a:p>
          <a:p>
            <a:r>
              <a:rPr lang="ja-JP" altLang="en-US" dirty="0">
                <a:solidFill>
                  <a:schemeClr val="bg1"/>
                </a:solidFill>
              </a:rPr>
              <a:t>立方体</a:t>
            </a:r>
            <a:r>
              <a:rPr lang="ja-JP" altLang="en-US" dirty="0" smtClean="0">
                <a:solidFill>
                  <a:schemeClr val="bg1"/>
                </a:solidFill>
              </a:rPr>
              <a:t>の公式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>
                <a:solidFill>
                  <a:schemeClr val="bg1"/>
                </a:solidFill>
              </a:rPr>
              <a:t>　</a:t>
            </a:r>
            <a:r>
              <a:rPr kumimoji="1" lang="ja-JP" altLang="en-US" dirty="0" smtClean="0">
                <a:solidFill>
                  <a:schemeClr val="bg1"/>
                </a:solidFill>
              </a:rPr>
              <a:t>１辺</a:t>
            </a:r>
            <a:r>
              <a:rPr kumimoji="1" lang="en-US" altLang="ja-JP" dirty="0" smtClean="0">
                <a:solidFill>
                  <a:schemeClr val="bg1"/>
                </a:solidFill>
              </a:rPr>
              <a:t>×</a:t>
            </a:r>
            <a:r>
              <a:rPr lang="en-US" altLang="ja-JP" dirty="0">
                <a:solidFill>
                  <a:schemeClr val="bg1"/>
                </a:solidFill>
              </a:rPr>
              <a:t>1</a:t>
            </a:r>
            <a:r>
              <a:rPr lang="ja-JP" altLang="en-US" dirty="0">
                <a:solidFill>
                  <a:schemeClr val="bg1"/>
                </a:solidFill>
              </a:rPr>
              <a:t>辺</a:t>
            </a:r>
            <a:r>
              <a:rPr kumimoji="1" lang="en-US" altLang="ja-JP" dirty="0" smtClean="0">
                <a:solidFill>
                  <a:schemeClr val="bg1"/>
                </a:solidFill>
              </a:rPr>
              <a:t>×1</a:t>
            </a:r>
            <a:r>
              <a:rPr kumimoji="1" lang="ja-JP" altLang="en-US" dirty="0" smtClean="0">
                <a:solidFill>
                  <a:schemeClr val="bg1"/>
                </a:solidFill>
              </a:rPr>
              <a:t>辺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9" t="66794" r="45905" b="3238"/>
          <a:stretch/>
        </p:blipFill>
        <p:spPr>
          <a:xfrm rot="5400000">
            <a:off x="868679" y="3047344"/>
            <a:ext cx="1254037" cy="171123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9" t="2931" r="45905" b="63037"/>
          <a:stretch/>
        </p:blipFill>
        <p:spPr>
          <a:xfrm rot="5400000">
            <a:off x="5182005" y="1919846"/>
            <a:ext cx="1157427" cy="161557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9" t="35810" r="45905" b="33460"/>
          <a:stretch/>
        </p:blipFill>
        <p:spPr>
          <a:xfrm rot="5400000">
            <a:off x="5116218" y="176350"/>
            <a:ext cx="1254037" cy="1580606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562431" y="3356949"/>
            <a:ext cx="3174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①１０</a:t>
            </a:r>
            <a:r>
              <a:rPr kumimoji="1" lang="en-US" altLang="ja-JP" dirty="0" smtClean="0">
                <a:solidFill>
                  <a:schemeClr val="bg1"/>
                </a:solidFill>
              </a:rPr>
              <a:t>×</a:t>
            </a:r>
            <a:r>
              <a:rPr kumimoji="1" lang="ja-JP" altLang="en-US" dirty="0" smtClean="0">
                <a:solidFill>
                  <a:schemeClr val="bg1"/>
                </a:solidFill>
              </a:rPr>
              <a:t>４</a:t>
            </a:r>
            <a:r>
              <a:rPr kumimoji="1" lang="en-US" altLang="ja-JP" dirty="0" smtClean="0">
                <a:solidFill>
                  <a:schemeClr val="bg1"/>
                </a:solidFill>
              </a:rPr>
              <a:t>×</a:t>
            </a:r>
            <a:r>
              <a:rPr kumimoji="1" lang="ja-JP" altLang="en-US" dirty="0" smtClean="0">
                <a:solidFill>
                  <a:schemeClr val="bg1"/>
                </a:solidFill>
              </a:rPr>
              <a:t>１５</a:t>
            </a:r>
            <a:r>
              <a:rPr lang="ja-JP" altLang="en-US" dirty="0" smtClean="0">
                <a:solidFill>
                  <a:schemeClr val="bg1"/>
                </a:solidFill>
              </a:rPr>
              <a:t>＝６００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②１０</a:t>
            </a:r>
            <a:r>
              <a:rPr kumimoji="1" lang="en-US" altLang="ja-JP" dirty="0" smtClean="0">
                <a:solidFill>
                  <a:schemeClr val="bg1"/>
                </a:solidFill>
              </a:rPr>
              <a:t>×</a:t>
            </a:r>
            <a:r>
              <a:rPr kumimoji="1" lang="ja-JP" altLang="en-US" dirty="0" smtClean="0">
                <a:solidFill>
                  <a:schemeClr val="bg1"/>
                </a:solidFill>
              </a:rPr>
              <a:t>４</a:t>
            </a:r>
            <a:r>
              <a:rPr kumimoji="1" lang="en-US" altLang="ja-JP" dirty="0" smtClean="0">
                <a:solidFill>
                  <a:schemeClr val="bg1"/>
                </a:solidFill>
              </a:rPr>
              <a:t>×</a:t>
            </a:r>
            <a:r>
              <a:rPr kumimoji="1" lang="ja-JP" altLang="en-US" dirty="0" smtClean="0">
                <a:solidFill>
                  <a:schemeClr val="bg1"/>
                </a:solidFill>
              </a:rPr>
              <a:t>５＝２００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lang="ja-JP" altLang="en-US" dirty="0" smtClean="0">
                <a:solidFill>
                  <a:schemeClr val="bg1"/>
                </a:solidFill>
              </a:rPr>
              <a:t>６００＋２００＝８００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答え　８００㎤</a:t>
            </a:r>
            <a:endParaRPr kumimoji="1" lang="en-US" altLang="ja-JP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40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ソース画像を表示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9" y="275362"/>
            <a:ext cx="11520000" cy="64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718457" y="862149"/>
            <a:ext cx="4127863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課題</a:t>
            </a:r>
            <a:endParaRPr kumimoji="1" lang="en-US" altLang="ja-JP" sz="2400" dirty="0" smtClean="0">
              <a:solidFill>
                <a:schemeClr val="bg1"/>
              </a:solidFill>
            </a:endParaRPr>
          </a:p>
          <a:p>
            <a:r>
              <a:rPr lang="ja-JP" altLang="en-US" sz="2400" dirty="0" smtClean="0">
                <a:solidFill>
                  <a:schemeClr val="bg1"/>
                </a:solidFill>
              </a:rPr>
              <a:t>体積の公式が使えるように、くふうして求めよう。</a:t>
            </a:r>
            <a:endParaRPr lang="en-US" altLang="ja-JP" sz="2400" dirty="0" smtClean="0">
              <a:solidFill>
                <a:schemeClr val="bg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6" t="24265" b="28751"/>
          <a:stretch/>
        </p:blipFill>
        <p:spPr>
          <a:xfrm rot="5400000">
            <a:off x="7413732" y="5093620"/>
            <a:ext cx="1828799" cy="833320"/>
          </a:xfrm>
          <a:prstGeom prst="rect">
            <a:avLst/>
          </a:prstGeom>
        </p:spPr>
      </p:pic>
      <p:sp>
        <p:nvSpPr>
          <p:cNvPr id="8" name="角丸四角形吹き出し 7"/>
          <p:cNvSpPr/>
          <p:nvPr/>
        </p:nvSpPr>
        <p:spPr>
          <a:xfrm>
            <a:off x="1045028" y="4570413"/>
            <a:ext cx="6701245" cy="1927199"/>
          </a:xfrm>
          <a:prstGeom prst="wedgeRoundRectCallout">
            <a:avLst>
              <a:gd name="adj1" fmla="val 52958"/>
              <a:gd name="adj2" fmla="val -3748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次にひなたさんの考えを説明しましょう。</a:t>
            </a:r>
            <a:endParaRPr lang="en-US" altLang="ja-JP" dirty="0" smtClean="0"/>
          </a:p>
          <a:p>
            <a:pPr algn="ctr"/>
            <a:r>
              <a:rPr lang="ja-JP" altLang="en-US" dirty="0"/>
              <a:t>よこ</a:t>
            </a:r>
            <a:r>
              <a:rPr lang="ja-JP" altLang="en-US" dirty="0" smtClean="0"/>
              <a:t>に切って、２つの直方体に分けて考えました。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①たて１０㎝、横４㎝、高さ１０㎝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②たて１０㎝、横８㎝、高さ５㎝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①と②を合わせると答えになります。</a:t>
            </a:r>
            <a:endParaRPr lang="en-US" altLang="ja-JP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18457" y="339634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／　（　　）　体積　Ｐ２０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18457" y="2156620"/>
            <a:ext cx="4127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直方体の公式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lang="ja-JP" altLang="en-US" dirty="0" smtClean="0">
                <a:solidFill>
                  <a:schemeClr val="bg1"/>
                </a:solidFill>
              </a:rPr>
              <a:t>　た</a:t>
            </a:r>
            <a:r>
              <a:rPr lang="ja-JP" altLang="en-US" dirty="0">
                <a:solidFill>
                  <a:schemeClr val="bg1"/>
                </a:solidFill>
              </a:rPr>
              <a:t>て</a:t>
            </a:r>
            <a:r>
              <a:rPr lang="en-US" altLang="ja-JP" dirty="0" smtClean="0">
                <a:solidFill>
                  <a:schemeClr val="bg1"/>
                </a:solidFill>
              </a:rPr>
              <a:t>×</a:t>
            </a:r>
            <a:r>
              <a:rPr lang="ja-JP" altLang="en-US" dirty="0" smtClean="0">
                <a:solidFill>
                  <a:schemeClr val="bg1"/>
                </a:solidFill>
              </a:rPr>
              <a:t>よ</a:t>
            </a:r>
            <a:r>
              <a:rPr lang="ja-JP" altLang="en-US" dirty="0">
                <a:solidFill>
                  <a:schemeClr val="bg1"/>
                </a:solidFill>
              </a:rPr>
              <a:t>こ</a:t>
            </a:r>
            <a:r>
              <a:rPr lang="en-US" altLang="ja-JP" dirty="0" smtClean="0">
                <a:solidFill>
                  <a:schemeClr val="bg1"/>
                </a:solidFill>
              </a:rPr>
              <a:t>×</a:t>
            </a:r>
            <a:r>
              <a:rPr lang="ja-JP" altLang="en-US" dirty="0" smtClean="0">
                <a:solidFill>
                  <a:schemeClr val="bg1"/>
                </a:solidFill>
              </a:rPr>
              <a:t>高さ　　</a:t>
            </a:r>
            <a:endParaRPr lang="en-US" altLang="ja-JP" dirty="0">
              <a:solidFill>
                <a:schemeClr val="bg1"/>
              </a:solidFill>
            </a:endParaRPr>
          </a:p>
          <a:p>
            <a:r>
              <a:rPr lang="ja-JP" altLang="en-US" dirty="0">
                <a:solidFill>
                  <a:schemeClr val="bg1"/>
                </a:solidFill>
              </a:rPr>
              <a:t>立方体</a:t>
            </a:r>
            <a:r>
              <a:rPr lang="ja-JP" altLang="en-US" dirty="0" smtClean="0">
                <a:solidFill>
                  <a:schemeClr val="bg1"/>
                </a:solidFill>
              </a:rPr>
              <a:t>の公式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>
                <a:solidFill>
                  <a:schemeClr val="bg1"/>
                </a:solidFill>
              </a:rPr>
              <a:t>　</a:t>
            </a:r>
            <a:r>
              <a:rPr kumimoji="1" lang="ja-JP" altLang="en-US" dirty="0" smtClean="0">
                <a:solidFill>
                  <a:schemeClr val="bg1"/>
                </a:solidFill>
              </a:rPr>
              <a:t>１辺</a:t>
            </a:r>
            <a:r>
              <a:rPr kumimoji="1" lang="en-US" altLang="ja-JP" dirty="0" smtClean="0">
                <a:solidFill>
                  <a:schemeClr val="bg1"/>
                </a:solidFill>
              </a:rPr>
              <a:t>×</a:t>
            </a:r>
            <a:r>
              <a:rPr lang="en-US" altLang="ja-JP" dirty="0">
                <a:solidFill>
                  <a:schemeClr val="bg1"/>
                </a:solidFill>
              </a:rPr>
              <a:t>1</a:t>
            </a:r>
            <a:r>
              <a:rPr lang="ja-JP" altLang="en-US" dirty="0">
                <a:solidFill>
                  <a:schemeClr val="bg1"/>
                </a:solidFill>
              </a:rPr>
              <a:t>辺</a:t>
            </a:r>
            <a:r>
              <a:rPr kumimoji="1" lang="en-US" altLang="ja-JP" dirty="0" smtClean="0">
                <a:solidFill>
                  <a:schemeClr val="bg1"/>
                </a:solidFill>
              </a:rPr>
              <a:t>×1</a:t>
            </a:r>
            <a:r>
              <a:rPr kumimoji="1" lang="ja-JP" altLang="en-US" dirty="0" smtClean="0">
                <a:solidFill>
                  <a:schemeClr val="bg1"/>
                </a:solidFill>
              </a:rPr>
              <a:t>辺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9" t="66794" r="45905" b="3238"/>
          <a:stretch/>
        </p:blipFill>
        <p:spPr>
          <a:xfrm rot="5400000">
            <a:off x="868679" y="3047344"/>
            <a:ext cx="1254037" cy="171123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9" t="2931" r="45905" b="63037"/>
          <a:stretch/>
        </p:blipFill>
        <p:spPr>
          <a:xfrm rot="5400000">
            <a:off x="5182005" y="1919846"/>
            <a:ext cx="1157427" cy="161557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9" t="35810" r="45905" b="33460"/>
          <a:stretch/>
        </p:blipFill>
        <p:spPr>
          <a:xfrm rot="5400000">
            <a:off x="5116218" y="176350"/>
            <a:ext cx="1254037" cy="1580606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562431" y="3356949"/>
            <a:ext cx="3174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①１０</a:t>
            </a:r>
            <a:r>
              <a:rPr kumimoji="1" lang="en-US" altLang="ja-JP" dirty="0" smtClean="0">
                <a:solidFill>
                  <a:schemeClr val="bg1"/>
                </a:solidFill>
              </a:rPr>
              <a:t>×</a:t>
            </a:r>
            <a:r>
              <a:rPr kumimoji="1" lang="ja-JP" altLang="en-US" dirty="0" smtClean="0">
                <a:solidFill>
                  <a:schemeClr val="bg1"/>
                </a:solidFill>
              </a:rPr>
              <a:t>４</a:t>
            </a:r>
            <a:r>
              <a:rPr kumimoji="1" lang="en-US" altLang="ja-JP" dirty="0" smtClean="0">
                <a:solidFill>
                  <a:schemeClr val="bg1"/>
                </a:solidFill>
              </a:rPr>
              <a:t>×</a:t>
            </a:r>
            <a:r>
              <a:rPr kumimoji="1" lang="ja-JP" altLang="en-US" dirty="0" smtClean="0">
                <a:solidFill>
                  <a:schemeClr val="bg1"/>
                </a:solidFill>
              </a:rPr>
              <a:t>１５</a:t>
            </a:r>
            <a:r>
              <a:rPr lang="ja-JP" altLang="en-US" dirty="0" smtClean="0">
                <a:solidFill>
                  <a:schemeClr val="bg1"/>
                </a:solidFill>
              </a:rPr>
              <a:t>＝６００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②１０</a:t>
            </a:r>
            <a:r>
              <a:rPr kumimoji="1" lang="en-US" altLang="ja-JP" dirty="0" smtClean="0">
                <a:solidFill>
                  <a:schemeClr val="bg1"/>
                </a:solidFill>
              </a:rPr>
              <a:t>×</a:t>
            </a:r>
            <a:r>
              <a:rPr kumimoji="1" lang="ja-JP" altLang="en-US" dirty="0" smtClean="0">
                <a:solidFill>
                  <a:schemeClr val="bg1"/>
                </a:solidFill>
              </a:rPr>
              <a:t>４</a:t>
            </a:r>
            <a:r>
              <a:rPr kumimoji="1" lang="en-US" altLang="ja-JP" dirty="0" smtClean="0">
                <a:solidFill>
                  <a:schemeClr val="bg1"/>
                </a:solidFill>
              </a:rPr>
              <a:t>×</a:t>
            </a:r>
            <a:r>
              <a:rPr kumimoji="1" lang="ja-JP" altLang="en-US" dirty="0" smtClean="0">
                <a:solidFill>
                  <a:schemeClr val="bg1"/>
                </a:solidFill>
              </a:rPr>
              <a:t>５＝２００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lang="ja-JP" altLang="en-US" dirty="0" smtClean="0">
                <a:solidFill>
                  <a:schemeClr val="bg1"/>
                </a:solidFill>
              </a:rPr>
              <a:t>６００＋２００＝８００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答え　８００㎤</a:t>
            </a:r>
            <a:endParaRPr kumimoji="1" lang="en-US" altLang="ja-JP" dirty="0" smtClean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59307" y="393343"/>
            <a:ext cx="3174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①１０</a:t>
            </a:r>
            <a:r>
              <a:rPr kumimoji="1" lang="en-US" altLang="ja-JP" dirty="0" smtClean="0">
                <a:solidFill>
                  <a:schemeClr val="bg1"/>
                </a:solidFill>
              </a:rPr>
              <a:t>×</a:t>
            </a:r>
            <a:r>
              <a:rPr kumimoji="1" lang="ja-JP" altLang="en-US" dirty="0" smtClean="0">
                <a:solidFill>
                  <a:schemeClr val="bg1"/>
                </a:solidFill>
              </a:rPr>
              <a:t>４</a:t>
            </a:r>
            <a:r>
              <a:rPr kumimoji="1" lang="en-US" altLang="ja-JP" dirty="0" smtClean="0">
                <a:solidFill>
                  <a:schemeClr val="bg1"/>
                </a:solidFill>
              </a:rPr>
              <a:t>×</a:t>
            </a:r>
            <a:r>
              <a:rPr kumimoji="1" lang="ja-JP" altLang="en-US" dirty="0" smtClean="0">
                <a:solidFill>
                  <a:schemeClr val="bg1"/>
                </a:solidFill>
              </a:rPr>
              <a:t>１０</a:t>
            </a:r>
            <a:r>
              <a:rPr lang="ja-JP" altLang="en-US" dirty="0" smtClean="0">
                <a:solidFill>
                  <a:schemeClr val="bg1"/>
                </a:solidFill>
              </a:rPr>
              <a:t>＝４００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②１０</a:t>
            </a:r>
            <a:r>
              <a:rPr kumimoji="1" lang="en-US" altLang="ja-JP" dirty="0" smtClean="0">
                <a:solidFill>
                  <a:schemeClr val="bg1"/>
                </a:solidFill>
              </a:rPr>
              <a:t>×</a:t>
            </a:r>
            <a:r>
              <a:rPr lang="ja-JP" altLang="en-US" dirty="0" smtClean="0">
                <a:solidFill>
                  <a:schemeClr val="bg1"/>
                </a:solidFill>
              </a:rPr>
              <a:t>８</a:t>
            </a:r>
            <a:r>
              <a:rPr kumimoji="1" lang="en-US" altLang="ja-JP" dirty="0" smtClean="0">
                <a:solidFill>
                  <a:schemeClr val="bg1"/>
                </a:solidFill>
              </a:rPr>
              <a:t>×</a:t>
            </a:r>
            <a:r>
              <a:rPr kumimoji="1" lang="ja-JP" altLang="en-US" dirty="0" smtClean="0">
                <a:solidFill>
                  <a:schemeClr val="bg1"/>
                </a:solidFill>
              </a:rPr>
              <a:t>５＝４００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lang="ja-JP" altLang="en-US" dirty="0">
                <a:solidFill>
                  <a:schemeClr val="bg1"/>
                </a:solidFill>
              </a:rPr>
              <a:t>４</a:t>
            </a:r>
            <a:r>
              <a:rPr lang="ja-JP" altLang="en-US" dirty="0" smtClean="0">
                <a:solidFill>
                  <a:schemeClr val="bg1"/>
                </a:solidFill>
              </a:rPr>
              <a:t>００＋４００＝８００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答え　８００㎤</a:t>
            </a:r>
            <a:endParaRPr kumimoji="1" lang="en-US" altLang="ja-JP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1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ソース画像を表示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9" y="275362"/>
            <a:ext cx="11520000" cy="64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5525588" y="3438469"/>
            <a:ext cx="4127863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chemeClr val="bg1"/>
                </a:solidFill>
              </a:rPr>
              <a:t>まとめ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endParaRPr lang="en-US" altLang="ja-JP" sz="2400" dirty="0" smtClean="0">
              <a:solidFill>
                <a:schemeClr val="bg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6" t="24265" b="28751"/>
          <a:stretch/>
        </p:blipFill>
        <p:spPr>
          <a:xfrm rot="5400000">
            <a:off x="7598376" y="5403449"/>
            <a:ext cx="1503317" cy="685009"/>
          </a:xfrm>
          <a:prstGeom prst="rect">
            <a:avLst/>
          </a:prstGeom>
        </p:spPr>
      </p:pic>
      <p:sp>
        <p:nvSpPr>
          <p:cNvPr id="8" name="角丸四角形吹き出し 7"/>
          <p:cNvSpPr/>
          <p:nvPr/>
        </p:nvSpPr>
        <p:spPr>
          <a:xfrm>
            <a:off x="1045028" y="4846320"/>
            <a:ext cx="6701245" cy="1651292"/>
          </a:xfrm>
          <a:prstGeom prst="wedgeRoundRectCallout">
            <a:avLst>
              <a:gd name="adj1" fmla="val 52958"/>
              <a:gd name="adj2" fmla="val -3748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つぎたして、全体を直方体とみて求めました。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①たて１０㎝、横８㎝、高さ１５㎝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②たて１０㎝、横４㎝、高さ１０㎝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①から②をひくと、答えが求められます。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では、まとめです。どのように考えると求められたかな？</a:t>
            </a:r>
            <a:endParaRPr lang="en-US" altLang="ja-JP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18457" y="339634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／　（　　）　体積　Ｐ２０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18457" y="2156620"/>
            <a:ext cx="4127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直方体の公式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lang="ja-JP" altLang="en-US" dirty="0" smtClean="0">
                <a:solidFill>
                  <a:schemeClr val="bg1"/>
                </a:solidFill>
              </a:rPr>
              <a:t>　た</a:t>
            </a:r>
            <a:r>
              <a:rPr lang="ja-JP" altLang="en-US" dirty="0">
                <a:solidFill>
                  <a:schemeClr val="bg1"/>
                </a:solidFill>
              </a:rPr>
              <a:t>て</a:t>
            </a:r>
            <a:r>
              <a:rPr lang="en-US" altLang="ja-JP" dirty="0" smtClean="0">
                <a:solidFill>
                  <a:schemeClr val="bg1"/>
                </a:solidFill>
              </a:rPr>
              <a:t>×</a:t>
            </a:r>
            <a:r>
              <a:rPr lang="ja-JP" altLang="en-US" dirty="0" smtClean="0">
                <a:solidFill>
                  <a:schemeClr val="bg1"/>
                </a:solidFill>
              </a:rPr>
              <a:t>よ</a:t>
            </a:r>
            <a:r>
              <a:rPr lang="ja-JP" altLang="en-US" dirty="0">
                <a:solidFill>
                  <a:schemeClr val="bg1"/>
                </a:solidFill>
              </a:rPr>
              <a:t>こ</a:t>
            </a:r>
            <a:r>
              <a:rPr lang="en-US" altLang="ja-JP" dirty="0" smtClean="0">
                <a:solidFill>
                  <a:schemeClr val="bg1"/>
                </a:solidFill>
              </a:rPr>
              <a:t>×</a:t>
            </a:r>
            <a:r>
              <a:rPr lang="ja-JP" altLang="en-US" dirty="0" smtClean="0">
                <a:solidFill>
                  <a:schemeClr val="bg1"/>
                </a:solidFill>
              </a:rPr>
              <a:t>高さ　　</a:t>
            </a:r>
            <a:endParaRPr lang="en-US" altLang="ja-JP" dirty="0">
              <a:solidFill>
                <a:schemeClr val="bg1"/>
              </a:solidFill>
            </a:endParaRPr>
          </a:p>
          <a:p>
            <a:r>
              <a:rPr lang="ja-JP" altLang="en-US" dirty="0">
                <a:solidFill>
                  <a:schemeClr val="bg1"/>
                </a:solidFill>
              </a:rPr>
              <a:t>立方体</a:t>
            </a:r>
            <a:r>
              <a:rPr lang="ja-JP" altLang="en-US" dirty="0" smtClean="0">
                <a:solidFill>
                  <a:schemeClr val="bg1"/>
                </a:solidFill>
              </a:rPr>
              <a:t>の公式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>
                <a:solidFill>
                  <a:schemeClr val="bg1"/>
                </a:solidFill>
              </a:rPr>
              <a:t>　</a:t>
            </a:r>
            <a:r>
              <a:rPr kumimoji="1" lang="ja-JP" altLang="en-US" dirty="0" smtClean="0">
                <a:solidFill>
                  <a:schemeClr val="bg1"/>
                </a:solidFill>
              </a:rPr>
              <a:t>１辺</a:t>
            </a:r>
            <a:r>
              <a:rPr kumimoji="1" lang="en-US" altLang="ja-JP" dirty="0" smtClean="0">
                <a:solidFill>
                  <a:schemeClr val="bg1"/>
                </a:solidFill>
              </a:rPr>
              <a:t>×</a:t>
            </a:r>
            <a:r>
              <a:rPr lang="en-US" altLang="ja-JP" dirty="0">
                <a:solidFill>
                  <a:schemeClr val="bg1"/>
                </a:solidFill>
              </a:rPr>
              <a:t>1</a:t>
            </a:r>
            <a:r>
              <a:rPr lang="ja-JP" altLang="en-US" dirty="0">
                <a:solidFill>
                  <a:schemeClr val="bg1"/>
                </a:solidFill>
              </a:rPr>
              <a:t>辺</a:t>
            </a:r>
            <a:r>
              <a:rPr kumimoji="1" lang="en-US" altLang="ja-JP" dirty="0" smtClean="0">
                <a:solidFill>
                  <a:schemeClr val="bg1"/>
                </a:solidFill>
              </a:rPr>
              <a:t>×1</a:t>
            </a:r>
            <a:r>
              <a:rPr kumimoji="1" lang="ja-JP" altLang="en-US" dirty="0" smtClean="0">
                <a:solidFill>
                  <a:schemeClr val="bg1"/>
                </a:solidFill>
              </a:rPr>
              <a:t>辺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9" t="66794" r="45905" b="3238"/>
          <a:stretch/>
        </p:blipFill>
        <p:spPr>
          <a:xfrm rot="5400000">
            <a:off x="868679" y="3047344"/>
            <a:ext cx="1254037" cy="171123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9" t="2931" r="45905" b="63037"/>
          <a:stretch/>
        </p:blipFill>
        <p:spPr>
          <a:xfrm rot="5400000">
            <a:off x="5182005" y="1919846"/>
            <a:ext cx="1157427" cy="161557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9" t="35810" r="45905" b="33460"/>
          <a:stretch/>
        </p:blipFill>
        <p:spPr>
          <a:xfrm rot="5400000">
            <a:off x="5116218" y="176350"/>
            <a:ext cx="1254037" cy="1580606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562431" y="3356949"/>
            <a:ext cx="3174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①１０</a:t>
            </a:r>
            <a:r>
              <a:rPr kumimoji="1" lang="en-US" altLang="ja-JP" dirty="0" smtClean="0">
                <a:solidFill>
                  <a:schemeClr val="bg1"/>
                </a:solidFill>
              </a:rPr>
              <a:t>×</a:t>
            </a:r>
            <a:r>
              <a:rPr kumimoji="1" lang="ja-JP" altLang="en-US" dirty="0" smtClean="0">
                <a:solidFill>
                  <a:schemeClr val="bg1"/>
                </a:solidFill>
              </a:rPr>
              <a:t>４</a:t>
            </a:r>
            <a:r>
              <a:rPr kumimoji="1" lang="en-US" altLang="ja-JP" dirty="0" smtClean="0">
                <a:solidFill>
                  <a:schemeClr val="bg1"/>
                </a:solidFill>
              </a:rPr>
              <a:t>×</a:t>
            </a:r>
            <a:r>
              <a:rPr kumimoji="1" lang="ja-JP" altLang="en-US" dirty="0" smtClean="0">
                <a:solidFill>
                  <a:schemeClr val="bg1"/>
                </a:solidFill>
              </a:rPr>
              <a:t>１５</a:t>
            </a:r>
            <a:r>
              <a:rPr lang="ja-JP" altLang="en-US" dirty="0" smtClean="0">
                <a:solidFill>
                  <a:schemeClr val="bg1"/>
                </a:solidFill>
              </a:rPr>
              <a:t>＝６００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②１０</a:t>
            </a:r>
            <a:r>
              <a:rPr kumimoji="1" lang="en-US" altLang="ja-JP" dirty="0" smtClean="0">
                <a:solidFill>
                  <a:schemeClr val="bg1"/>
                </a:solidFill>
              </a:rPr>
              <a:t>×</a:t>
            </a:r>
            <a:r>
              <a:rPr kumimoji="1" lang="ja-JP" altLang="en-US" dirty="0" smtClean="0">
                <a:solidFill>
                  <a:schemeClr val="bg1"/>
                </a:solidFill>
              </a:rPr>
              <a:t>４</a:t>
            </a:r>
            <a:r>
              <a:rPr kumimoji="1" lang="en-US" altLang="ja-JP" dirty="0" smtClean="0">
                <a:solidFill>
                  <a:schemeClr val="bg1"/>
                </a:solidFill>
              </a:rPr>
              <a:t>×</a:t>
            </a:r>
            <a:r>
              <a:rPr kumimoji="1" lang="ja-JP" altLang="en-US" dirty="0" smtClean="0">
                <a:solidFill>
                  <a:schemeClr val="bg1"/>
                </a:solidFill>
              </a:rPr>
              <a:t>５＝２００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lang="ja-JP" altLang="en-US" dirty="0" smtClean="0">
                <a:solidFill>
                  <a:schemeClr val="bg1"/>
                </a:solidFill>
              </a:rPr>
              <a:t>６００＋２００＝８００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答え　８００㎤</a:t>
            </a:r>
            <a:endParaRPr kumimoji="1" lang="en-US" altLang="ja-JP" dirty="0" smtClean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59307" y="393343"/>
            <a:ext cx="3174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①１０</a:t>
            </a:r>
            <a:r>
              <a:rPr kumimoji="1" lang="en-US" altLang="ja-JP" dirty="0" smtClean="0">
                <a:solidFill>
                  <a:schemeClr val="bg1"/>
                </a:solidFill>
              </a:rPr>
              <a:t>×</a:t>
            </a:r>
            <a:r>
              <a:rPr kumimoji="1" lang="ja-JP" altLang="en-US" dirty="0" smtClean="0">
                <a:solidFill>
                  <a:schemeClr val="bg1"/>
                </a:solidFill>
              </a:rPr>
              <a:t>４</a:t>
            </a:r>
            <a:r>
              <a:rPr kumimoji="1" lang="en-US" altLang="ja-JP" dirty="0" smtClean="0">
                <a:solidFill>
                  <a:schemeClr val="bg1"/>
                </a:solidFill>
              </a:rPr>
              <a:t>×</a:t>
            </a:r>
            <a:r>
              <a:rPr kumimoji="1" lang="ja-JP" altLang="en-US" dirty="0" smtClean="0">
                <a:solidFill>
                  <a:schemeClr val="bg1"/>
                </a:solidFill>
              </a:rPr>
              <a:t>１０</a:t>
            </a:r>
            <a:r>
              <a:rPr lang="ja-JP" altLang="en-US" dirty="0" smtClean="0">
                <a:solidFill>
                  <a:schemeClr val="bg1"/>
                </a:solidFill>
              </a:rPr>
              <a:t>＝４００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②１０</a:t>
            </a:r>
            <a:r>
              <a:rPr kumimoji="1" lang="en-US" altLang="ja-JP" dirty="0" smtClean="0">
                <a:solidFill>
                  <a:schemeClr val="bg1"/>
                </a:solidFill>
              </a:rPr>
              <a:t>×</a:t>
            </a:r>
            <a:r>
              <a:rPr lang="ja-JP" altLang="en-US" dirty="0" smtClean="0">
                <a:solidFill>
                  <a:schemeClr val="bg1"/>
                </a:solidFill>
              </a:rPr>
              <a:t>８</a:t>
            </a:r>
            <a:r>
              <a:rPr kumimoji="1" lang="en-US" altLang="ja-JP" dirty="0" smtClean="0">
                <a:solidFill>
                  <a:schemeClr val="bg1"/>
                </a:solidFill>
              </a:rPr>
              <a:t>×</a:t>
            </a:r>
            <a:r>
              <a:rPr kumimoji="1" lang="ja-JP" altLang="en-US" dirty="0" smtClean="0">
                <a:solidFill>
                  <a:schemeClr val="bg1"/>
                </a:solidFill>
              </a:rPr>
              <a:t>５＝４００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lang="ja-JP" altLang="en-US" dirty="0">
                <a:solidFill>
                  <a:schemeClr val="bg1"/>
                </a:solidFill>
              </a:rPr>
              <a:t>４</a:t>
            </a:r>
            <a:r>
              <a:rPr lang="ja-JP" altLang="en-US" dirty="0" smtClean="0">
                <a:solidFill>
                  <a:schemeClr val="bg1"/>
                </a:solidFill>
              </a:rPr>
              <a:t>００＋４００＝８００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答え　８００㎤</a:t>
            </a:r>
            <a:endParaRPr kumimoji="1" lang="en-US" altLang="ja-JP" dirty="0" smtClean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759307" y="2148918"/>
            <a:ext cx="3174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①１０</a:t>
            </a:r>
            <a:r>
              <a:rPr kumimoji="1" lang="en-US" altLang="ja-JP" dirty="0" smtClean="0">
                <a:solidFill>
                  <a:schemeClr val="bg1"/>
                </a:solidFill>
              </a:rPr>
              <a:t>×</a:t>
            </a:r>
            <a:r>
              <a:rPr lang="ja-JP" altLang="en-US" dirty="0">
                <a:solidFill>
                  <a:schemeClr val="bg1"/>
                </a:solidFill>
              </a:rPr>
              <a:t>８</a:t>
            </a:r>
            <a:r>
              <a:rPr kumimoji="1" lang="en-US" altLang="ja-JP" dirty="0" smtClean="0">
                <a:solidFill>
                  <a:schemeClr val="bg1"/>
                </a:solidFill>
              </a:rPr>
              <a:t>×</a:t>
            </a:r>
            <a:r>
              <a:rPr kumimoji="1" lang="ja-JP" altLang="en-US" dirty="0" smtClean="0">
                <a:solidFill>
                  <a:schemeClr val="bg1"/>
                </a:solidFill>
              </a:rPr>
              <a:t>１５</a:t>
            </a:r>
            <a:r>
              <a:rPr lang="ja-JP" altLang="en-US" dirty="0" smtClean="0">
                <a:solidFill>
                  <a:schemeClr val="bg1"/>
                </a:solidFill>
              </a:rPr>
              <a:t>＝１２００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②１０</a:t>
            </a:r>
            <a:r>
              <a:rPr kumimoji="1" lang="en-US" altLang="ja-JP" dirty="0" smtClean="0">
                <a:solidFill>
                  <a:schemeClr val="bg1"/>
                </a:solidFill>
              </a:rPr>
              <a:t>×</a:t>
            </a:r>
            <a:r>
              <a:rPr lang="ja-JP" altLang="en-US" dirty="0">
                <a:solidFill>
                  <a:schemeClr val="bg1"/>
                </a:solidFill>
              </a:rPr>
              <a:t>４</a:t>
            </a:r>
            <a:r>
              <a:rPr kumimoji="1" lang="en-US" altLang="ja-JP" dirty="0" smtClean="0">
                <a:solidFill>
                  <a:schemeClr val="bg1"/>
                </a:solidFill>
              </a:rPr>
              <a:t>×</a:t>
            </a:r>
            <a:r>
              <a:rPr lang="ja-JP" altLang="en-US" dirty="0" smtClean="0">
                <a:solidFill>
                  <a:schemeClr val="bg1"/>
                </a:solidFill>
              </a:rPr>
              <a:t>１</a:t>
            </a:r>
            <a:r>
              <a:rPr lang="ja-JP" altLang="en-US" dirty="0">
                <a:solidFill>
                  <a:schemeClr val="bg1"/>
                </a:solidFill>
              </a:rPr>
              <a:t>０</a:t>
            </a:r>
            <a:r>
              <a:rPr kumimoji="1" lang="ja-JP" altLang="en-US" dirty="0" smtClean="0">
                <a:solidFill>
                  <a:schemeClr val="bg1"/>
                </a:solidFill>
              </a:rPr>
              <a:t>＝４００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lang="ja-JP" altLang="en-US" dirty="0" smtClean="0">
                <a:solidFill>
                  <a:schemeClr val="bg1"/>
                </a:solidFill>
              </a:rPr>
              <a:t>１２００</a:t>
            </a:r>
            <a:r>
              <a:rPr lang="ja-JP" altLang="en-US" dirty="0">
                <a:solidFill>
                  <a:schemeClr val="bg1"/>
                </a:solidFill>
              </a:rPr>
              <a:t>－</a:t>
            </a:r>
            <a:r>
              <a:rPr lang="ja-JP" altLang="en-US" dirty="0" smtClean="0">
                <a:solidFill>
                  <a:schemeClr val="bg1"/>
                </a:solidFill>
              </a:rPr>
              <a:t>４００＝８００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答え　８００㎤</a:t>
            </a:r>
            <a:endParaRPr kumimoji="1" lang="en-US" altLang="ja-JP" dirty="0" smtClean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40081" y="790348"/>
            <a:ext cx="4127863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課題</a:t>
            </a:r>
            <a:endParaRPr kumimoji="1" lang="en-US" altLang="ja-JP" sz="2400" dirty="0" smtClean="0">
              <a:solidFill>
                <a:schemeClr val="bg1"/>
              </a:solidFill>
            </a:endParaRPr>
          </a:p>
          <a:p>
            <a:r>
              <a:rPr lang="ja-JP" altLang="en-US" sz="2400" dirty="0" smtClean="0">
                <a:solidFill>
                  <a:schemeClr val="bg1"/>
                </a:solidFill>
              </a:rPr>
              <a:t>体積の公式が使えるように、くふうして求めよう。</a:t>
            </a:r>
            <a:endParaRPr lang="en-US" altLang="ja-JP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1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ソース画像を表示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9" y="275362"/>
            <a:ext cx="11520000" cy="64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5473337" y="3446092"/>
            <a:ext cx="4127863" cy="156966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chemeClr val="bg1"/>
                </a:solidFill>
              </a:rPr>
              <a:t>まとめ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r>
              <a:rPr lang="ja-JP" altLang="en-US" sz="2400" dirty="0" smtClean="0">
                <a:solidFill>
                  <a:schemeClr val="bg1"/>
                </a:solidFill>
              </a:rPr>
              <a:t>分けたり、つぎたしたりして考えると体積の公式を使って求められる。</a:t>
            </a:r>
            <a:endParaRPr lang="en-US" altLang="ja-JP" sz="2400" dirty="0" smtClean="0">
              <a:solidFill>
                <a:schemeClr val="bg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6" t="24265" b="28751"/>
          <a:stretch/>
        </p:blipFill>
        <p:spPr>
          <a:xfrm rot="5400000">
            <a:off x="7598376" y="5403449"/>
            <a:ext cx="1503317" cy="685009"/>
          </a:xfrm>
          <a:prstGeom prst="rect">
            <a:avLst/>
          </a:prstGeom>
        </p:spPr>
      </p:pic>
      <p:sp>
        <p:nvSpPr>
          <p:cNvPr id="8" name="角丸四角形吹き出し 7"/>
          <p:cNvSpPr/>
          <p:nvPr/>
        </p:nvSpPr>
        <p:spPr>
          <a:xfrm>
            <a:off x="1045028" y="5209368"/>
            <a:ext cx="6701245" cy="1288243"/>
          </a:xfrm>
          <a:prstGeom prst="wedgeRoundRectCallout">
            <a:avLst>
              <a:gd name="adj1" fmla="val 52958"/>
              <a:gd name="adj2" fmla="val -3748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できましたか？</a:t>
            </a:r>
            <a:endParaRPr lang="en-US" altLang="ja-JP" dirty="0" smtClean="0"/>
          </a:p>
          <a:p>
            <a:pPr algn="ctr"/>
            <a:r>
              <a:rPr lang="ja-JP" altLang="en-US" dirty="0"/>
              <a:t>教科書</a:t>
            </a:r>
            <a:r>
              <a:rPr lang="ja-JP" altLang="en-US" dirty="0" smtClean="0"/>
              <a:t>の２番、もっと練習７，８に取り組みましょう。</a:t>
            </a:r>
            <a:endParaRPr lang="en-US" altLang="ja-JP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18457" y="339634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／　（　　）　体積　Ｐ２０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18457" y="2156620"/>
            <a:ext cx="4127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直方体の公式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lang="ja-JP" altLang="en-US" dirty="0" smtClean="0">
                <a:solidFill>
                  <a:schemeClr val="bg1"/>
                </a:solidFill>
              </a:rPr>
              <a:t>　た</a:t>
            </a:r>
            <a:r>
              <a:rPr lang="ja-JP" altLang="en-US" dirty="0">
                <a:solidFill>
                  <a:schemeClr val="bg1"/>
                </a:solidFill>
              </a:rPr>
              <a:t>て</a:t>
            </a:r>
            <a:r>
              <a:rPr lang="en-US" altLang="ja-JP" dirty="0" smtClean="0">
                <a:solidFill>
                  <a:schemeClr val="bg1"/>
                </a:solidFill>
              </a:rPr>
              <a:t>×</a:t>
            </a:r>
            <a:r>
              <a:rPr lang="ja-JP" altLang="en-US" dirty="0" smtClean="0">
                <a:solidFill>
                  <a:schemeClr val="bg1"/>
                </a:solidFill>
              </a:rPr>
              <a:t>よ</a:t>
            </a:r>
            <a:r>
              <a:rPr lang="ja-JP" altLang="en-US" dirty="0">
                <a:solidFill>
                  <a:schemeClr val="bg1"/>
                </a:solidFill>
              </a:rPr>
              <a:t>こ</a:t>
            </a:r>
            <a:r>
              <a:rPr lang="en-US" altLang="ja-JP" dirty="0" smtClean="0">
                <a:solidFill>
                  <a:schemeClr val="bg1"/>
                </a:solidFill>
              </a:rPr>
              <a:t>×</a:t>
            </a:r>
            <a:r>
              <a:rPr lang="ja-JP" altLang="en-US" dirty="0" smtClean="0">
                <a:solidFill>
                  <a:schemeClr val="bg1"/>
                </a:solidFill>
              </a:rPr>
              <a:t>高さ　　</a:t>
            </a:r>
            <a:endParaRPr lang="en-US" altLang="ja-JP" dirty="0">
              <a:solidFill>
                <a:schemeClr val="bg1"/>
              </a:solidFill>
            </a:endParaRPr>
          </a:p>
          <a:p>
            <a:r>
              <a:rPr lang="ja-JP" altLang="en-US" dirty="0">
                <a:solidFill>
                  <a:schemeClr val="bg1"/>
                </a:solidFill>
              </a:rPr>
              <a:t>立方体</a:t>
            </a:r>
            <a:r>
              <a:rPr lang="ja-JP" altLang="en-US" dirty="0" smtClean="0">
                <a:solidFill>
                  <a:schemeClr val="bg1"/>
                </a:solidFill>
              </a:rPr>
              <a:t>の公式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>
                <a:solidFill>
                  <a:schemeClr val="bg1"/>
                </a:solidFill>
              </a:rPr>
              <a:t>　</a:t>
            </a:r>
            <a:r>
              <a:rPr kumimoji="1" lang="ja-JP" altLang="en-US" dirty="0" smtClean="0">
                <a:solidFill>
                  <a:schemeClr val="bg1"/>
                </a:solidFill>
              </a:rPr>
              <a:t>１辺</a:t>
            </a:r>
            <a:r>
              <a:rPr kumimoji="1" lang="en-US" altLang="ja-JP" dirty="0" smtClean="0">
                <a:solidFill>
                  <a:schemeClr val="bg1"/>
                </a:solidFill>
              </a:rPr>
              <a:t>×</a:t>
            </a:r>
            <a:r>
              <a:rPr lang="en-US" altLang="ja-JP" dirty="0">
                <a:solidFill>
                  <a:schemeClr val="bg1"/>
                </a:solidFill>
              </a:rPr>
              <a:t>1</a:t>
            </a:r>
            <a:r>
              <a:rPr lang="ja-JP" altLang="en-US" dirty="0">
                <a:solidFill>
                  <a:schemeClr val="bg1"/>
                </a:solidFill>
              </a:rPr>
              <a:t>辺</a:t>
            </a:r>
            <a:r>
              <a:rPr kumimoji="1" lang="en-US" altLang="ja-JP" dirty="0" smtClean="0">
                <a:solidFill>
                  <a:schemeClr val="bg1"/>
                </a:solidFill>
              </a:rPr>
              <a:t>×1</a:t>
            </a:r>
            <a:r>
              <a:rPr kumimoji="1" lang="ja-JP" altLang="en-US" dirty="0" smtClean="0">
                <a:solidFill>
                  <a:schemeClr val="bg1"/>
                </a:solidFill>
              </a:rPr>
              <a:t>辺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9" t="66794" r="45905" b="3238"/>
          <a:stretch/>
        </p:blipFill>
        <p:spPr>
          <a:xfrm rot="5400000">
            <a:off x="868679" y="3047344"/>
            <a:ext cx="1254037" cy="171123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9" t="2931" r="45905" b="63037"/>
          <a:stretch/>
        </p:blipFill>
        <p:spPr>
          <a:xfrm rot="5400000">
            <a:off x="5182005" y="1919846"/>
            <a:ext cx="1157427" cy="161557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9" t="35810" r="45905" b="33460"/>
          <a:stretch/>
        </p:blipFill>
        <p:spPr>
          <a:xfrm rot="5400000">
            <a:off x="5116218" y="176350"/>
            <a:ext cx="1254037" cy="1580606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562431" y="3356949"/>
            <a:ext cx="3174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①１０</a:t>
            </a:r>
            <a:r>
              <a:rPr kumimoji="1" lang="en-US" altLang="ja-JP" dirty="0" smtClean="0">
                <a:solidFill>
                  <a:schemeClr val="bg1"/>
                </a:solidFill>
              </a:rPr>
              <a:t>×</a:t>
            </a:r>
            <a:r>
              <a:rPr kumimoji="1" lang="ja-JP" altLang="en-US" dirty="0" smtClean="0">
                <a:solidFill>
                  <a:schemeClr val="bg1"/>
                </a:solidFill>
              </a:rPr>
              <a:t>４</a:t>
            </a:r>
            <a:r>
              <a:rPr kumimoji="1" lang="en-US" altLang="ja-JP" dirty="0" smtClean="0">
                <a:solidFill>
                  <a:schemeClr val="bg1"/>
                </a:solidFill>
              </a:rPr>
              <a:t>×</a:t>
            </a:r>
            <a:r>
              <a:rPr kumimoji="1" lang="ja-JP" altLang="en-US" dirty="0" smtClean="0">
                <a:solidFill>
                  <a:schemeClr val="bg1"/>
                </a:solidFill>
              </a:rPr>
              <a:t>１５</a:t>
            </a:r>
            <a:r>
              <a:rPr lang="ja-JP" altLang="en-US" dirty="0" smtClean="0">
                <a:solidFill>
                  <a:schemeClr val="bg1"/>
                </a:solidFill>
              </a:rPr>
              <a:t>＝６００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②１０</a:t>
            </a:r>
            <a:r>
              <a:rPr kumimoji="1" lang="en-US" altLang="ja-JP" dirty="0" smtClean="0">
                <a:solidFill>
                  <a:schemeClr val="bg1"/>
                </a:solidFill>
              </a:rPr>
              <a:t>×</a:t>
            </a:r>
            <a:r>
              <a:rPr kumimoji="1" lang="ja-JP" altLang="en-US" dirty="0" smtClean="0">
                <a:solidFill>
                  <a:schemeClr val="bg1"/>
                </a:solidFill>
              </a:rPr>
              <a:t>４</a:t>
            </a:r>
            <a:r>
              <a:rPr kumimoji="1" lang="en-US" altLang="ja-JP" dirty="0" smtClean="0">
                <a:solidFill>
                  <a:schemeClr val="bg1"/>
                </a:solidFill>
              </a:rPr>
              <a:t>×</a:t>
            </a:r>
            <a:r>
              <a:rPr kumimoji="1" lang="ja-JP" altLang="en-US" dirty="0" smtClean="0">
                <a:solidFill>
                  <a:schemeClr val="bg1"/>
                </a:solidFill>
              </a:rPr>
              <a:t>５＝２００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lang="ja-JP" altLang="en-US" dirty="0" smtClean="0">
                <a:solidFill>
                  <a:schemeClr val="bg1"/>
                </a:solidFill>
              </a:rPr>
              <a:t>６００＋２００＝８００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答え　８００㎤</a:t>
            </a:r>
            <a:endParaRPr kumimoji="1" lang="en-US" altLang="ja-JP" dirty="0" smtClean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59307" y="393343"/>
            <a:ext cx="3174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①１０</a:t>
            </a:r>
            <a:r>
              <a:rPr kumimoji="1" lang="en-US" altLang="ja-JP" dirty="0" smtClean="0">
                <a:solidFill>
                  <a:schemeClr val="bg1"/>
                </a:solidFill>
              </a:rPr>
              <a:t>×</a:t>
            </a:r>
            <a:r>
              <a:rPr kumimoji="1" lang="ja-JP" altLang="en-US" dirty="0" smtClean="0">
                <a:solidFill>
                  <a:schemeClr val="bg1"/>
                </a:solidFill>
              </a:rPr>
              <a:t>４</a:t>
            </a:r>
            <a:r>
              <a:rPr kumimoji="1" lang="en-US" altLang="ja-JP" dirty="0" smtClean="0">
                <a:solidFill>
                  <a:schemeClr val="bg1"/>
                </a:solidFill>
              </a:rPr>
              <a:t>×</a:t>
            </a:r>
            <a:r>
              <a:rPr kumimoji="1" lang="ja-JP" altLang="en-US" dirty="0" smtClean="0">
                <a:solidFill>
                  <a:schemeClr val="bg1"/>
                </a:solidFill>
              </a:rPr>
              <a:t>１０</a:t>
            </a:r>
            <a:r>
              <a:rPr lang="ja-JP" altLang="en-US" dirty="0" smtClean="0">
                <a:solidFill>
                  <a:schemeClr val="bg1"/>
                </a:solidFill>
              </a:rPr>
              <a:t>＝４００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②１０</a:t>
            </a:r>
            <a:r>
              <a:rPr kumimoji="1" lang="en-US" altLang="ja-JP" dirty="0" smtClean="0">
                <a:solidFill>
                  <a:schemeClr val="bg1"/>
                </a:solidFill>
              </a:rPr>
              <a:t>×</a:t>
            </a:r>
            <a:r>
              <a:rPr lang="ja-JP" altLang="en-US" dirty="0" smtClean="0">
                <a:solidFill>
                  <a:schemeClr val="bg1"/>
                </a:solidFill>
              </a:rPr>
              <a:t>８</a:t>
            </a:r>
            <a:r>
              <a:rPr kumimoji="1" lang="en-US" altLang="ja-JP" dirty="0" smtClean="0">
                <a:solidFill>
                  <a:schemeClr val="bg1"/>
                </a:solidFill>
              </a:rPr>
              <a:t>×</a:t>
            </a:r>
            <a:r>
              <a:rPr kumimoji="1" lang="ja-JP" altLang="en-US" dirty="0" smtClean="0">
                <a:solidFill>
                  <a:schemeClr val="bg1"/>
                </a:solidFill>
              </a:rPr>
              <a:t>５＝４００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lang="ja-JP" altLang="en-US" dirty="0">
                <a:solidFill>
                  <a:schemeClr val="bg1"/>
                </a:solidFill>
              </a:rPr>
              <a:t>４</a:t>
            </a:r>
            <a:r>
              <a:rPr lang="ja-JP" altLang="en-US" dirty="0" smtClean="0">
                <a:solidFill>
                  <a:schemeClr val="bg1"/>
                </a:solidFill>
              </a:rPr>
              <a:t>００＋４００＝８００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答え　８００㎤</a:t>
            </a:r>
            <a:endParaRPr kumimoji="1" lang="en-US" altLang="ja-JP" dirty="0" smtClean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759307" y="2148918"/>
            <a:ext cx="3174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①１０</a:t>
            </a:r>
            <a:r>
              <a:rPr kumimoji="1" lang="en-US" altLang="ja-JP" dirty="0" smtClean="0">
                <a:solidFill>
                  <a:schemeClr val="bg1"/>
                </a:solidFill>
              </a:rPr>
              <a:t>×</a:t>
            </a:r>
            <a:r>
              <a:rPr lang="ja-JP" altLang="en-US" dirty="0">
                <a:solidFill>
                  <a:schemeClr val="bg1"/>
                </a:solidFill>
              </a:rPr>
              <a:t>８</a:t>
            </a:r>
            <a:r>
              <a:rPr kumimoji="1" lang="en-US" altLang="ja-JP" dirty="0" smtClean="0">
                <a:solidFill>
                  <a:schemeClr val="bg1"/>
                </a:solidFill>
              </a:rPr>
              <a:t>×</a:t>
            </a:r>
            <a:r>
              <a:rPr kumimoji="1" lang="ja-JP" altLang="en-US" dirty="0" smtClean="0">
                <a:solidFill>
                  <a:schemeClr val="bg1"/>
                </a:solidFill>
              </a:rPr>
              <a:t>１５</a:t>
            </a:r>
            <a:r>
              <a:rPr lang="ja-JP" altLang="en-US" dirty="0" smtClean="0">
                <a:solidFill>
                  <a:schemeClr val="bg1"/>
                </a:solidFill>
              </a:rPr>
              <a:t>＝１２００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②１０</a:t>
            </a:r>
            <a:r>
              <a:rPr kumimoji="1" lang="en-US" altLang="ja-JP" dirty="0" smtClean="0">
                <a:solidFill>
                  <a:schemeClr val="bg1"/>
                </a:solidFill>
              </a:rPr>
              <a:t>×</a:t>
            </a:r>
            <a:r>
              <a:rPr lang="ja-JP" altLang="en-US" dirty="0">
                <a:solidFill>
                  <a:schemeClr val="bg1"/>
                </a:solidFill>
              </a:rPr>
              <a:t>４</a:t>
            </a:r>
            <a:r>
              <a:rPr kumimoji="1" lang="en-US" altLang="ja-JP" dirty="0" smtClean="0">
                <a:solidFill>
                  <a:schemeClr val="bg1"/>
                </a:solidFill>
              </a:rPr>
              <a:t>×</a:t>
            </a:r>
            <a:r>
              <a:rPr lang="ja-JP" altLang="en-US" dirty="0" smtClean="0">
                <a:solidFill>
                  <a:schemeClr val="bg1"/>
                </a:solidFill>
              </a:rPr>
              <a:t>１</a:t>
            </a:r>
            <a:r>
              <a:rPr lang="ja-JP" altLang="en-US" dirty="0">
                <a:solidFill>
                  <a:schemeClr val="bg1"/>
                </a:solidFill>
              </a:rPr>
              <a:t>０</a:t>
            </a:r>
            <a:r>
              <a:rPr kumimoji="1" lang="ja-JP" altLang="en-US" dirty="0" smtClean="0">
                <a:solidFill>
                  <a:schemeClr val="bg1"/>
                </a:solidFill>
              </a:rPr>
              <a:t>＝４００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lang="ja-JP" altLang="en-US" dirty="0" smtClean="0">
                <a:solidFill>
                  <a:schemeClr val="bg1"/>
                </a:solidFill>
              </a:rPr>
              <a:t>１２００</a:t>
            </a:r>
            <a:r>
              <a:rPr lang="ja-JP" altLang="en-US" dirty="0">
                <a:solidFill>
                  <a:schemeClr val="bg1"/>
                </a:solidFill>
              </a:rPr>
              <a:t>－</a:t>
            </a:r>
            <a:r>
              <a:rPr lang="ja-JP" altLang="en-US" dirty="0" smtClean="0">
                <a:solidFill>
                  <a:schemeClr val="bg1"/>
                </a:solidFill>
              </a:rPr>
              <a:t>４００＝８００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答え　８００㎤</a:t>
            </a:r>
            <a:endParaRPr kumimoji="1" lang="en-US" altLang="ja-JP" dirty="0" smtClean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40081" y="790348"/>
            <a:ext cx="4127863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課題</a:t>
            </a:r>
            <a:endParaRPr kumimoji="1" lang="en-US" altLang="ja-JP" sz="2400" dirty="0" smtClean="0">
              <a:solidFill>
                <a:schemeClr val="bg1"/>
              </a:solidFill>
            </a:endParaRPr>
          </a:p>
          <a:p>
            <a:r>
              <a:rPr lang="ja-JP" altLang="en-US" sz="2400" dirty="0" smtClean="0">
                <a:solidFill>
                  <a:schemeClr val="bg1"/>
                </a:solidFill>
              </a:rPr>
              <a:t>体積の公式が使えるように、くふうして求めよう。</a:t>
            </a:r>
            <a:endParaRPr lang="en-US" altLang="ja-JP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38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ソース画像を表示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8" y="275362"/>
            <a:ext cx="11520000" cy="64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718457" y="339634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／　（　　）　体積　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04911" y="739744"/>
            <a:ext cx="99458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bg1"/>
                </a:solidFill>
              </a:rPr>
              <a:t>Ｐ２０の練習問題の答え</a:t>
            </a:r>
            <a:endParaRPr kumimoji="1" lang="en-US" altLang="ja-JP" sz="2000" dirty="0" smtClean="0">
              <a:solidFill>
                <a:schemeClr val="bg1"/>
              </a:solidFill>
            </a:endParaRPr>
          </a:p>
          <a:p>
            <a:r>
              <a:rPr lang="ja-JP" altLang="en-US" sz="2000" dirty="0">
                <a:solidFill>
                  <a:schemeClr val="bg1"/>
                </a:solidFill>
              </a:rPr>
              <a:t>　</a:t>
            </a:r>
            <a:r>
              <a:rPr lang="ja-JP" altLang="en-US" sz="2000" dirty="0" smtClean="0">
                <a:solidFill>
                  <a:schemeClr val="bg1"/>
                </a:solidFill>
              </a:rPr>
              <a:t>２　式＝</a:t>
            </a:r>
            <a:r>
              <a:rPr lang="ja-JP" altLang="en-US" sz="2000" dirty="0">
                <a:solidFill>
                  <a:schemeClr val="bg1"/>
                </a:solidFill>
              </a:rPr>
              <a:t>１０</a:t>
            </a:r>
            <a:r>
              <a:rPr lang="en-US" altLang="ja-JP" sz="2000" dirty="0">
                <a:solidFill>
                  <a:schemeClr val="bg1"/>
                </a:solidFill>
              </a:rPr>
              <a:t>×</a:t>
            </a:r>
            <a:r>
              <a:rPr lang="ja-JP" altLang="en-US" sz="2000" dirty="0">
                <a:solidFill>
                  <a:schemeClr val="bg1"/>
                </a:solidFill>
              </a:rPr>
              <a:t>８</a:t>
            </a:r>
            <a:r>
              <a:rPr lang="en-US" altLang="ja-JP" sz="2000" dirty="0">
                <a:solidFill>
                  <a:schemeClr val="bg1"/>
                </a:solidFill>
              </a:rPr>
              <a:t>×</a:t>
            </a:r>
            <a:r>
              <a:rPr lang="ja-JP" altLang="en-US" sz="2000" dirty="0" smtClean="0">
                <a:solidFill>
                  <a:schemeClr val="bg1"/>
                </a:solidFill>
              </a:rPr>
              <a:t>５＝４００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</a:rPr>
              <a:t>　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　　　</a:t>
            </a:r>
            <a:r>
              <a:rPr lang="ja-JP" altLang="en-US" sz="2000" dirty="0">
                <a:solidFill>
                  <a:schemeClr val="bg1"/>
                </a:solidFill>
              </a:rPr>
              <a:t>３</a:t>
            </a:r>
            <a:r>
              <a:rPr lang="en-US" altLang="ja-JP" sz="2000" dirty="0">
                <a:solidFill>
                  <a:schemeClr val="bg1"/>
                </a:solidFill>
              </a:rPr>
              <a:t>×</a:t>
            </a:r>
            <a:r>
              <a:rPr lang="ja-JP" altLang="en-US" sz="2000" dirty="0">
                <a:solidFill>
                  <a:schemeClr val="bg1"/>
                </a:solidFill>
              </a:rPr>
              <a:t>３</a:t>
            </a:r>
            <a:r>
              <a:rPr lang="en-US" altLang="ja-JP" sz="2000" dirty="0">
                <a:solidFill>
                  <a:schemeClr val="bg1"/>
                </a:solidFill>
              </a:rPr>
              <a:t>×</a:t>
            </a:r>
            <a:r>
              <a:rPr lang="ja-JP" altLang="en-US" sz="2000" dirty="0">
                <a:solidFill>
                  <a:schemeClr val="bg1"/>
                </a:solidFill>
              </a:rPr>
              <a:t>３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＝２７</a:t>
            </a:r>
            <a:endParaRPr kumimoji="1" lang="en-US" altLang="ja-JP" sz="2000" dirty="0" smtClean="0">
              <a:solidFill>
                <a:schemeClr val="bg1"/>
              </a:solidFill>
            </a:endParaRPr>
          </a:p>
          <a:p>
            <a:r>
              <a:rPr lang="ja-JP" altLang="en-US" sz="2000" dirty="0">
                <a:solidFill>
                  <a:schemeClr val="bg1"/>
                </a:solidFill>
              </a:rPr>
              <a:t>　</a:t>
            </a:r>
            <a:r>
              <a:rPr lang="ja-JP" altLang="en-US" sz="2000" dirty="0" smtClean="0">
                <a:solidFill>
                  <a:schemeClr val="bg1"/>
                </a:solidFill>
              </a:rPr>
              <a:t>　　　４００－２７＝３７３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r>
              <a:rPr lang="ja-JP" altLang="en-US" sz="2000" dirty="0">
                <a:solidFill>
                  <a:schemeClr val="bg1"/>
                </a:solidFill>
              </a:rPr>
              <a:t>　</a:t>
            </a:r>
            <a:r>
              <a:rPr lang="ja-JP" altLang="en-US" sz="2000" dirty="0" smtClean="0">
                <a:solidFill>
                  <a:schemeClr val="bg1"/>
                </a:solidFill>
              </a:rPr>
              <a:t>　　　（一つの式にまとめて、１０</a:t>
            </a:r>
            <a:r>
              <a:rPr lang="en-US" altLang="ja-JP" sz="2000" dirty="0" smtClean="0">
                <a:solidFill>
                  <a:schemeClr val="bg1"/>
                </a:solidFill>
              </a:rPr>
              <a:t>×</a:t>
            </a:r>
            <a:r>
              <a:rPr lang="ja-JP" altLang="en-US" sz="2000" dirty="0" smtClean="0">
                <a:solidFill>
                  <a:schemeClr val="bg1"/>
                </a:solidFill>
              </a:rPr>
              <a:t>８</a:t>
            </a:r>
            <a:r>
              <a:rPr lang="en-US" altLang="ja-JP" sz="2000" dirty="0" smtClean="0">
                <a:solidFill>
                  <a:schemeClr val="bg1"/>
                </a:solidFill>
              </a:rPr>
              <a:t>×</a:t>
            </a:r>
            <a:r>
              <a:rPr lang="ja-JP" altLang="en-US" sz="2000" dirty="0" smtClean="0">
                <a:solidFill>
                  <a:schemeClr val="bg1"/>
                </a:solidFill>
              </a:rPr>
              <a:t>５－３</a:t>
            </a:r>
            <a:r>
              <a:rPr lang="en-US" altLang="ja-JP" sz="2000" dirty="0">
                <a:solidFill>
                  <a:schemeClr val="bg1"/>
                </a:solidFill>
              </a:rPr>
              <a:t>×</a:t>
            </a:r>
            <a:r>
              <a:rPr lang="ja-JP" altLang="en-US" sz="2000" dirty="0">
                <a:solidFill>
                  <a:schemeClr val="bg1"/>
                </a:solidFill>
              </a:rPr>
              <a:t>３</a:t>
            </a:r>
            <a:r>
              <a:rPr lang="en-US" altLang="ja-JP" sz="2000" dirty="0">
                <a:solidFill>
                  <a:schemeClr val="bg1"/>
                </a:solidFill>
              </a:rPr>
              <a:t>×</a:t>
            </a:r>
            <a:r>
              <a:rPr lang="ja-JP" altLang="en-US" sz="2000" dirty="0" smtClean="0">
                <a:solidFill>
                  <a:schemeClr val="bg1"/>
                </a:solidFill>
              </a:rPr>
              <a:t>３でもよい）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r>
              <a:rPr lang="ja-JP" altLang="en-US" sz="2000" dirty="0">
                <a:solidFill>
                  <a:schemeClr val="bg1"/>
                </a:solidFill>
              </a:rPr>
              <a:t>　</a:t>
            </a:r>
            <a:r>
              <a:rPr lang="ja-JP" altLang="en-US" sz="2000" dirty="0" smtClean="0">
                <a:solidFill>
                  <a:schemeClr val="bg1"/>
                </a:solidFill>
              </a:rPr>
              <a:t>　　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r>
              <a:rPr lang="ja-JP" altLang="en-US" sz="2000" dirty="0">
                <a:solidFill>
                  <a:schemeClr val="bg1"/>
                </a:solidFill>
              </a:rPr>
              <a:t>　</a:t>
            </a:r>
            <a:r>
              <a:rPr lang="ja-JP" altLang="en-US" sz="2000" dirty="0" smtClean="0">
                <a:solidFill>
                  <a:schemeClr val="bg1"/>
                </a:solidFill>
              </a:rPr>
              <a:t>　　答え　３７３㎤</a:t>
            </a:r>
            <a:endParaRPr lang="en-US" altLang="ja-JP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4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774</Words>
  <Application>Microsoft Office PowerPoint</Application>
  <PresentationFormat>ワイド画面</PresentationFormat>
  <Paragraphs>108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游ゴシック</vt:lpstr>
      <vt:lpstr>游ゴシック Light</vt:lpstr>
      <vt:lpstr>Arial</vt:lpstr>
      <vt:lpstr>Office テーマ</vt:lpstr>
      <vt:lpstr>３時間目　算数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1時間目　算数</dc:title>
  <dc:creator>m-yosidak</dc:creator>
  <cp:lastModifiedBy>shiinat</cp:lastModifiedBy>
  <cp:revision>120</cp:revision>
  <dcterms:created xsi:type="dcterms:W3CDTF">2020-04-30T00:14:24Z</dcterms:created>
  <dcterms:modified xsi:type="dcterms:W3CDTF">2020-05-18T04:32:02Z</dcterms:modified>
</cp:coreProperties>
</file>