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77" r:id="rId2"/>
    <p:sldId id="278" r:id="rId3"/>
    <p:sldId id="279" r:id="rId4"/>
    <p:sldId id="280" r:id="rId5"/>
    <p:sldId id="281" r:id="rId6"/>
    <p:sldId id="282" r:id="rId7"/>
    <p:sldId id="283" r:id="rId8"/>
    <p:sldId id="306" r:id="rId9"/>
    <p:sldId id="307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48" y="15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67D16-859D-4300-A7C6-29CECBB62B28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64879-0296-4266-B306-261E5E056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982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733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97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19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7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548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360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474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43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033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64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81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30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４</a:t>
            </a:r>
            <a:r>
              <a:rPr kumimoji="1" lang="ja-JP" altLang="en-US" dirty="0" smtClean="0"/>
              <a:t>時間目　算数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教科書　２１ページを開きましょう！</a:t>
            </a:r>
            <a:endParaRPr kumimoji="1" lang="en-US" altLang="ja-JP" dirty="0" smtClean="0"/>
          </a:p>
          <a:p>
            <a:r>
              <a:rPr kumimoji="1" lang="ja-JP" altLang="en-US" dirty="0" smtClean="0"/>
              <a:t>４５分スタート！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0278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127863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>
                <a:solidFill>
                  <a:schemeClr val="bg1"/>
                </a:solidFill>
              </a:rPr>
              <a:t>長</a:t>
            </a:r>
            <a:r>
              <a:rPr lang="ja-JP" altLang="en-US" sz="2400" dirty="0" smtClean="0">
                <a:solidFill>
                  <a:schemeClr val="bg1"/>
                </a:solidFill>
              </a:rPr>
              <a:t>さの単位が</a:t>
            </a:r>
            <a:r>
              <a:rPr lang="ja-JP" altLang="en-US" sz="2400" dirty="0" err="1" smtClean="0">
                <a:solidFill>
                  <a:schemeClr val="bg1"/>
                </a:solidFill>
              </a:rPr>
              <a:t>ｍ</a:t>
            </a:r>
            <a:r>
              <a:rPr lang="ja-JP" altLang="en-US" sz="2400" dirty="0" smtClean="0">
                <a:solidFill>
                  <a:schemeClr val="bg1"/>
                </a:solidFill>
              </a:rPr>
              <a:t>のときの体積の表し方を考えよう。</a:t>
            </a:r>
            <a:endParaRPr lang="en-US" altLang="ja-JP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548641" y="5238206"/>
            <a:ext cx="6962503" cy="1517156"/>
          </a:xfrm>
          <a:prstGeom prst="wedgeRoundRectCallout">
            <a:avLst>
              <a:gd name="adj1" fmla="val 54647"/>
              <a:gd name="adj2" fmla="val -85279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１番の問題を今までと違うところを探しながら読みましょう。さあ、どこが違いましたか？今日は、長さが</a:t>
            </a:r>
            <a:r>
              <a:rPr lang="ja-JP" altLang="en-US" dirty="0" err="1" smtClean="0"/>
              <a:t>ｍ</a:t>
            </a:r>
            <a:r>
              <a:rPr lang="ja-JP" altLang="en-US" dirty="0" smtClean="0"/>
              <a:t>のときの体積の表し方について学習していきます。では、課題です。</a:t>
            </a:r>
            <a:endParaRPr lang="en-US" altLang="ja-JP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Ｐ２１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92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127863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>
                <a:solidFill>
                  <a:schemeClr val="bg1"/>
                </a:solidFill>
              </a:rPr>
              <a:t>長</a:t>
            </a:r>
            <a:r>
              <a:rPr lang="ja-JP" altLang="en-US" sz="2400" dirty="0" smtClean="0">
                <a:solidFill>
                  <a:schemeClr val="bg1"/>
                </a:solidFill>
              </a:rPr>
              <a:t>さの単位が</a:t>
            </a:r>
            <a:r>
              <a:rPr lang="ja-JP" altLang="en-US" sz="2400" dirty="0" err="1" smtClean="0">
                <a:solidFill>
                  <a:schemeClr val="bg1"/>
                </a:solidFill>
              </a:rPr>
              <a:t>ｍ</a:t>
            </a:r>
            <a:r>
              <a:rPr lang="ja-JP" altLang="en-US" sz="2400" dirty="0" smtClean="0">
                <a:solidFill>
                  <a:schemeClr val="bg1"/>
                </a:solidFill>
              </a:rPr>
              <a:t>のときの体積の表し方を考えよう。</a:t>
            </a:r>
            <a:endParaRPr lang="en-US" altLang="ja-JP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548641" y="5238206"/>
            <a:ext cx="6962503" cy="1517156"/>
          </a:xfrm>
          <a:prstGeom prst="wedgeRoundRectCallout">
            <a:avLst>
              <a:gd name="adj1" fmla="val 54647"/>
              <a:gd name="adj2" fmla="val -85279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今</a:t>
            </a:r>
            <a:r>
              <a:rPr lang="ja-JP" altLang="en-US" dirty="0" smtClean="0"/>
              <a:t>までは</a:t>
            </a:r>
            <a:r>
              <a:rPr lang="ja-JP" altLang="en-US" dirty="0"/>
              <a:t>、</a:t>
            </a:r>
            <a:r>
              <a:rPr lang="ja-JP" altLang="en-US" dirty="0" smtClean="0"/>
              <a:t>１辺が１ｃｍの立方体が何個分あるかで求めてきました。では、１辺が１ｍの時は、どうしたらよいでしょう。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では、考えて解いてみよう。</a:t>
            </a:r>
            <a:endParaRPr lang="en-US" altLang="ja-JP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Ｐ２１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65960" y="2347794"/>
            <a:ext cx="4127863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</a:rPr>
              <a:t>１辺が１ｍの立方体の体積を１㎥とかき、「１立方メートル」とよむ。㎥も体積の面積である。</a:t>
            </a:r>
            <a:endParaRPr lang="en-US" altLang="ja-JP" sz="2400" dirty="0" smtClean="0">
              <a:solidFill>
                <a:schemeClr val="bg1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30"/>
          <a:stretch/>
        </p:blipFill>
        <p:spPr>
          <a:xfrm>
            <a:off x="548641" y="2596702"/>
            <a:ext cx="1314777" cy="1071844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718457" y="4036423"/>
            <a:ext cx="4232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１　式</a:t>
            </a:r>
            <a:endParaRPr kumimoji="1" lang="en-US" altLang="ja-JP" dirty="0" smtClean="0">
              <a:solidFill>
                <a:schemeClr val="bg1"/>
              </a:solidFill>
            </a:endParaRPr>
          </a:p>
          <a:p>
            <a:endParaRPr kumimoji="1" lang="en-US" altLang="ja-JP" dirty="0" smtClean="0">
              <a:solidFill>
                <a:schemeClr val="bg1"/>
              </a:solidFill>
            </a:endParaRPr>
          </a:p>
          <a:p>
            <a:r>
              <a:rPr lang="ja-JP" altLang="en-US" dirty="0">
                <a:solidFill>
                  <a:schemeClr val="bg1"/>
                </a:solidFill>
              </a:rPr>
              <a:t>　</a:t>
            </a:r>
            <a:r>
              <a:rPr lang="ja-JP" altLang="en-US" dirty="0" smtClean="0">
                <a:solidFill>
                  <a:schemeClr val="bg1"/>
                </a:solidFill>
              </a:rPr>
              <a:t>　答え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38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127863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>
                <a:solidFill>
                  <a:schemeClr val="bg1"/>
                </a:solidFill>
              </a:rPr>
              <a:t>長</a:t>
            </a:r>
            <a:r>
              <a:rPr lang="ja-JP" altLang="en-US" sz="2400" dirty="0" smtClean="0">
                <a:solidFill>
                  <a:schemeClr val="bg1"/>
                </a:solidFill>
              </a:rPr>
              <a:t>さの単位が</a:t>
            </a:r>
            <a:r>
              <a:rPr lang="ja-JP" altLang="en-US" sz="2400" dirty="0" err="1" smtClean="0">
                <a:solidFill>
                  <a:schemeClr val="bg1"/>
                </a:solidFill>
              </a:rPr>
              <a:t>ｍ</a:t>
            </a:r>
            <a:r>
              <a:rPr lang="ja-JP" altLang="en-US" sz="2400" dirty="0" smtClean="0">
                <a:solidFill>
                  <a:schemeClr val="bg1"/>
                </a:solidFill>
              </a:rPr>
              <a:t>のときの体積の表し方を考えよう。</a:t>
            </a:r>
            <a:endParaRPr lang="en-US" altLang="ja-JP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548641" y="5238206"/>
            <a:ext cx="6962503" cy="1517156"/>
          </a:xfrm>
          <a:prstGeom prst="wedgeRoundRectCallout">
            <a:avLst>
              <a:gd name="adj1" fmla="val 54647"/>
              <a:gd name="adj2" fmla="val -85279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１</a:t>
            </a:r>
            <a:r>
              <a:rPr lang="ja-JP" altLang="en-US" dirty="0"/>
              <a:t>辺</a:t>
            </a:r>
            <a:r>
              <a:rPr lang="ja-JP" altLang="en-US" dirty="0" smtClean="0"/>
              <a:t>の</a:t>
            </a:r>
            <a:r>
              <a:rPr lang="ja-JP" altLang="en-US" dirty="0" err="1" smtClean="0"/>
              <a:t>が</a:t>
            </a:r>
            <a:r>
              <a:rPr lang="ja-JP" altLang="en-US" dirty="0" smtClean="0"/>
              <a:t>１ｍの立方体が何個か考えればよいのですね。</a:t>
            </a:r>
            <a:endParaRPr lang="en-US" altLang="ja-JP" dirty="0" smtClean="0"/>
          </a:p>
          <a:p>
            <a:pPr algn="ctr"/>
            <a:r>
              <a:rPr lang="ja-JP" altLang="en-US" dirty="0"/>
              <a:t>体積</a:t>
            </a:r>
            <a:r>
              <a:rPr lang="ja-JP" altLang="en-US" dirty="0" smtClean="0"/>
              <a:t>の</a:t>
            </a:r>
            <a:r>
              <a:rPr lang="ja-JP" altLang="en-US" dirty="0"/>
              <a:t>求め方</a:t>
            </a:r>
            <a:r>
              <a:rPr lang="ja-JP" altLang="en-US" dirty="0" smtClean="0"/>
              <a:t>は、たて</a:t>
            </a:r>
            <a:r>
              <a:rPr lang="en-US" altLang="ja-JP" dirty="0" smtClean="0"/>
              <a:t>×</a:t>
            </a:r>
            <a:r>
              <a:rPr lang="ja-JP" altLang="en-US" dirty="0" smtClean="0"/>
              <a:t>横</a:t>
            </a:r>
            <a:r>
              <a:rPr lang="en-US" altLang="ja-JP" dirty="0" smtClean="0"/>
              <a:t>×</a:t>
            </a:r>
            <a:r>
              <a:rPr lang="ja-JP" altLang="en-US" dirty="0" smtClean="0"/>
              <a:t>高さなので、式はこうなります。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答えの単位に気をつけましょう。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できましたか？練習問題２に取り組みましょう。</a:t>
            </a:r>
            <a:endParaRPr lang="en-US" altLang="ja-JP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Ｐ２１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65960" y="2347794"/>
            <a:ext cx="4127863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</a:rPr>
              <a:t>１辺が１ｍの立方体の体積を１㎥とかき、「１立方メートル」とよむ。㎥も体積の面積である。</a:t>
            </a:r>
            <a:endParaRPr lang="en-US" altLang="ja-JP" sz="2400" dirty="0" smtClean="0">
              <a:solidFill>
                <a:schemeClr val="bg1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30"/>
          <a:stretch/>
        </p:blipFill>
        <p:spPr>
          <a:xfrm>
            <a:off x="548641" y="2596702"/>
            <a:ext cx="1314777" cy="1071844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718457" y="4036423"/>
            <a:ext cx="4232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１　式　４</a:t>
            </a:r>
            <a:r>
              <a:rPr kumimoji="1" lang="en-US" altLang="ja-JP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dirty="0" smtClean="0">
                <a:solidFill>
                  <a:schemeClr val="bg1"/>
                </a:solidFill>
              </a:rPr>
              <a:t>３</a:t>
            </a:r>
            <a:r>
              <a:rPr kumimoji="1" lang="en-US" altLang="ja-JP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dirty="0" smtClean="0">
                <a:solidFill>
                  <a:schemeClr val="bg1"/>
                </a:solidFill>
              </a:rPr>
              <a:t>２＝２４</a:t>
            </a:r>
            <a:endParaRPr kumimoji="1" lang="en-US" altLang="ja-JP" dirty="0" smtClean="0">
              <a:solidFill>
                <a:schemeClr val="bg1"/>
              </a:solidFill>
            </a:endParaRPr>
          </a:p>
          <a:p>
            <a:endParaRPr kumimoji="1" lang="en-US" altLang="ja-JP" dirty="0" smtClean="0">
              <a:solidFill>
                <a:schemeClr val="bg1"/>
              </a:solidFill>
            </a:endParaRPr>
          </a:p>
          <a:p>
            <a:r>
              <a:rPr lang="ja-JP" altLang="en-US" dirty="0">
                <a:solidFill>
                  <a:schemeClr val="bg1"/>
                </a:solidFill>
              </a:rPr>
              <a:t>　</a:t>
            </a:r>
            <a:r>
              <a:rPr lang="ja-JP" altLang="en-US" dirty="0" smtClean="0">
                <a:solidFill>
                  <a:schemeClr val="bg1"/>
                </a:solidFill>
              </a:rPr>
              <a:t>　答え２４</a:t>
            </a:r>
            <a:r>
              <a:rPr lang="ja-JP" altLang="en-US" dirty="0" smtClean="0">
                <a:solidFill>
                  <a:srgbClr val="FFFF00"/>
                </a:solidFill>
              </a:rPr>
              <a:t>㎥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82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127863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>
                <a:solidFill>
                  <a:schemeClr val="bg1"/>
                </a:solidFill>
              </a:rPr>
              <a:t>長</a:t>
            </a:r>
            <a:r>
              <a:rPr lang="ja-JP" altLang="en-US" sz="2400" dirty="0" smtClean="0">
                <a:solidFill>
                  <a:schemeClr val="bg1"/>
                </a:solidFill>
              </a:rPr>
              <a:t>さの単位が</a:t>
            </a:r>
            <a:r>
              <a:rPr lang="ja-JP" altLang="en-US" sz="2400" dirty="0" err="1" smtClean="0">
                <a:solidFill>
                  <a:schemeClr val="bg1"/>
                </a:solidFill>
              </a:rPr>
              <a:t>ｍ</a:t>
            </a:r>
            <a:r>
              <a:rPr lang="ja-JP" altLang="en-US" sz="2400" dirty="0" smtClean="0">
                <a:solidFill>
                  <a:schemeClr val="bg1"/>
                </a:solidFill>
              </a:rPr>
              <a:t>のときの体積の表し方を考えよう。</a:t>
            </a:r>
            <a:endParaRPr lang="en-US" altLang="ja-JP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548641" y="5238206"/>
            <a:ext cx="6962503" cy="1517156"/>
          </a:xfrm>
          <a:prstGeom prst="wedgeRoundRectCallout">
            <a:avLst>
              <a:gd name="adj1" fmla="val 54647"/>
              <a:gd name="adj2" fmla="val -85279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次に３番の問題に取り組みます。</a:t>
            </a:r>
            <a:endParaRPr lang="en-US" altLang="ja-JP" dirty="0" smtClean="0"/>
          </a:p>
          <a:p>
            <a:pPr algn="ctr"/>
            <a:r>
              <a:rPr lang="ja-JP" altLang="en-US" dirty="0"/>
              <a:t>問題</a:t>
            </a:r>
            <a:r>
              <a:rPr lang="ja-JP" altLang="en-US" dirty="0" smtClean="0"/>
              <a:t>を読みましょう。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１㎥は１ｍ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１ｍ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１ｍです。１ｍは１００㎝ですよね？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では、自分で考えてみましょう。</a:t>
            </a:r>
            <a:endParaRPr lang="en-US" altLang="ja-JP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Ｐ２１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65960" y="2347794"/>
            <a:ext cx="4127863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</a:rPr>
              <a:t>１辺が１ｍの立方体の体積を１㎥とかき、「１立方メートル」とよむ。㎥も体積の面積である。</a:t>
            </a:r>
            <a:endParaRPr lang="en-US" altLang="ja-JP" sz="2400" dirty="0" smtClean="0">
              <a:solidFill>
                <a:schemeClr val="bg1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30"/>
          <a:stretch/>
        </p:blipFill>
        <p:spPr>
          <a:xfrm>
            <a:off x="548641" y="2596702"/>
            <a:ext cx="1314777" cy="1071844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718457" y="4036423"/>
            <a:ext cx="4232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１　式　４</a:t>
            </a:r>
            <a:r>
              <a:rPr kumimoji="1" lang="en-US" altLang="ja-JP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dirty="0" smtClean="0">
                <a:solidFill>
                  <a:schemeClr val="bg1"/>
                </a:solidFill>
              </a:rPr>
              <a:t>３</a:t>
            </a:r>
            <a:r>
              <a:rPr kumimoji="1" lang="en-US" altLang="ja-JP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dirty="0" smtClean="0">
                <a:solidFill>
                  <a:schemeClr val="bg1"/>
                </a:solidFill>
              </a:rPr>
              <a:t>２＝２４</a:t>
            </a:r>
            <a:endParaRPr kumimoji="1" lang="en-US" altLang="ja-JP" dirty="0" smtClean="0">
              <a:solidFill>
                <a:schemeClr val="bg1"/>
              </a:solidFill>
            </a:endParaRPr>
          </a:p>
          <a:p>
            <a:endParaRPr kumimoji="1" lang="en-US" altLang="ja-JP" dirty="0" smtClean="0">
              <a:solidFill>
                <a:schemeClr val="bg1"/>
              </a:solidFill>
            </a:endParaRPr>
          </a:p>
          <a:p>
            <a:r>
              <a:rPr lang="ja-JP" altLang="en-US" dirty="0">
                <a:solidFill>
                  <a:schemeClr val="bg1"/>
                </a:solidFill>
              </a:rPr>
              <a:t>　</a:t>
            </a:r>
            <a:r>
              <a:rPr lang="ja-JP" altLang="en-US" dirty="0" smtClean="0">
                <a:solidFill>
                  <a:schemeClr val="bg1"/>
                </a:solidFill>
              </a:rPr>
              <a:t>　答え２４</a:t>
            </a:r>
            <a:r>
              <a:rPr lang="ja-JP" altLang="en-US" dirty="0" smtClean="0">
                <a:solidFill>
                  <a:srgbClr val="FFFF00"/>
                </a:solidFill>
              </a:rPr>
              <a:t>㎥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87737" y="739744"/>
            <a:ext cx="4349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３</a:t>
            </a:r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692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127863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>
                <a:solidFill>
                  <a:schemeClr val="bg1"/>
                </a:solidFill>
              </a:rPr>
              <a:t>長</a:t>
            </a:r>
            <a:r>
              <a:rPr lang="ja-JP" altLang="en-US" sz="2400" dirty="0" smtClean="0">
                <a:solidFill>
                  <a:schemeClr val="bg1"/>
                </a:solidFill>
              </a:rPr>
              <a:t>さの単位が</a:t>
            </a:r>
            <a:r>
              <a:rPr lang="ja-JP" altLang="en-US" sz="2400" dirty="0" err="1" smtClean="0">
                <a:solidFill>
                  <a:schemeClr val="bg1"/>
                </a:solidFill>
              </a:rPr>
              <a:t>ｍ</a:t>
            </a:r>
            <a:r>
              <a:rPr lang="ja-JP" altLang="en-US" sz="2400" dirty="0" smtClean="0">
                <a:solidFill>
                  <a:schemeClr val="bg1"/>
                </a:solidFill>
              </a:rPr>
              <a:t>のときの体積の表し方を考えよう。</a:t>
            </a:r>
            <a:endParaRPr lang="en-US" altLang="ja-JP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548641" y="5238206"/>
            <a:ext cx="6962503" cy="1517156"/>
          </a:xfrm>
          <a:prstGeom prst="wedgeRoundRectCallout">
            <a:avLst>
              <a:gd name="adj1" fmla="val 54647"/>
              <a:gd name="adj2" fmla="val -85279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１㎥は１ｍ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１ｍ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１ｍです。１ｍは１００㎝ですので、１００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１００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１００になります。答えは、このようになります。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単位の変換はとても大事です。覚えましょう。では、まとめです。</a:t>
            </a:r>
            <a:endParaRPr lang="en-US" altLang="ja-JP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Ｐ２１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65960" y="2347794"/>
            <a:ext cx="4127863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</a:rPr>
              <a:t>１辺が１ｍの立方体の体積を１㎥とかき、「１立方メートル」とよむ。㎥も体積の面積である。</a:t>
            </a:r>
            <a:endParaRPr lang="en-US" altLang="ja-JP" sz="2400" dirty="0" smtClean="0">
              <a:solidFill>
                <a:schemeClr val="bg1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30"/>
          <a:stretch/>
        </p:blipFill>
        <p:spPr>
          <a:xfrm>
            <a:off x="548641" y="2596702"/>
            <a:ext cx="1314777" cy="1071844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718457" y="4036423"/>
            <a:ext cx="4232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１　式　４</a:t>
            </a:r>
            <a:r>
              <a:rPr kumimoji="1" lang="en-US" altLang="ja-JP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dirty="0" smtClean="0">
                <a:solidFill>
                  <a:schemeClr val="bg1"/>
                </a:solidFill>
              </a:rPr>
              <a:t>３</a:t>
            </a:r>
            <a:r>
              <a:rPr kumimoji="1" lang="en-US" altLang="ja-JP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dirty="0" smtClean="0">
                <a:solidFill>
                  <a:schemeClr val="bg1"/>
                </a:solidFill>
              </a:rPr>
              <a:t>２＝２４</a:t>
            </a:r>
            <a:endParaRPr kumimoji="1" lang="en-US" altLang="ja-JP" dirty="0" smtClean="0">
              <a:solidFill>
                <a:schemeClr val="bg1"/>
              </a:solidFill>
            </a:endParaRPr>
          </a:p>
          <a:p>
            <a:endParaRPr kumimoji="1" lang="en-US" altLang="ja-JP" dirty="0" smtClean="0">
              <a:solidFill>
                <a:schemeClr val="bg1"/>
              </a:solidFill>
            </a:endParaRPr>
          </a:p>
          <a:p>
            <a:r>
              <a:rPr lang="ja-JP" altLang="en-US" dirty="0">
                <a:solidFill>
                  <a:schemeClr val="bg1"/>
                </a:solidFill>
              </a:rPr>
              <a:t>　</a:t>
            </a:r>
            <a:r>
              <a:rPr lang="ja-JP" altLang="en-US" dirty="0" smtClean="0">
                <a:solidFill>
                  <a:schemeClr val="bg1"/>
                </a:solidFill>
              </a:rPr>
              <a:t>　答え２４</a:t>
            </a:r>
            <a:r>
              <a:rPr lang="ja-JP" altLang="en-US" dirty="0" smtClean="0">
                <a:solidFill>
                  <a:srgbClr val="FFFF00"/>
                </a:solidFill>
              </a:rPr>
              <a:t>㎥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87737" y="739744"/>
            <a:ext cx="43499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３　１００</a:t>
            </a:r>
            <a:r>
              <a:rPr kumimoji="1" lang="en-US" altLang="ja-JP" sz="2400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１００</a:t>
            </a:r>
            <a:r>
              <a:rPr kumimoji="1" lang="en-US" altLang="ja-JP" sz="2400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１００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>
                <a:solidFill>
                  <a:schemeClr val="bg1"/>
                </a:solidFill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</a:rPr>
              <a:t>＝１００００００</a:t>
            </a:r>
            <a:endParaRPr lang="en-US" altLang="ja-JP" sz="2400" dirty="0" smtClean="0">
              <a:solidFill>
                <a:schemeClr val="bg1"/>
              </a:solidFill>
            </a:endParaRPr>
          </a:p>
          <a:p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kumimoji="1" lang="ja-JP" altLang="en-US" sz="2400" dirty="0" smtClean="0">
                <a:solidFill>
                  <a:schemeClr val="bg1"/>
                </a:solidFill>
              </a:rPr>
              <a:t>答え１００００００㎤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rgbClr val="FFFF00"/>
                </a:solidFill>
              </a:rPr>
              <a:t>１㎥＝１００００００㎤です。</a:t>
            </a:r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096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127863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>
                <a:solidFill>
                  <a:schemeClr val="bg1"/>
                </a:solidFill>
              </a:rPr>
              <a:t>長</a:t>
            </a:r>
            <a:r>
              <a:rPr lang="ja-JP" altLang="en-US" sz="2400" dirty="0" smtClean="0">
                <a:solidFill>
                  <a:schemeClr val="bg1"/>
                </a:solidFill>
              </a:rPr>
              <a:t>さの単位が</a:t>
            </a:r>
            <a:r>
              <a:rPr lang="ja-JP" altLang="en-US" sz="2400" dirty="0" err="1" smtClean="0">
                <a:solidFill>
                  <a:schemeClr val="bg1"/>
                </a:solidFill>
              </a:rPr>
              <a:t>ｍ</a:t>
            </a:r>
            <a:r>
              <a:rPr lang="ja-JP" altLang="en-US" sz="2400" dirty="0" smtClean="0">
                <a:solidFill>
                  <a:schemeClr val="bg1"/>
                </a:solidFill>
              </a:rPr>
              <a:t>のときの体積の表し方を考えよう。</a:t>
            </a:r>
            <a:endParaRPr lang="en-US" altLang="ja-JP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365761" y="5263657"/>
            <a:ext cx="6962503" cy="1186474"/>
          </a:xfrm>
          <a:prstGeom prst="wedgeRoundRectCallout">
            <a:avLst>
              <a:gd name="adj1" fmla="val 54647"/>
              <a:gd name="adj2" fmla="val -85279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練習</a:t>
            </a:r>
            <a:r>
              <a:rPr lang="ja-JP" altLang="en-US" dirty="0"/>
              <a:t>問題</a:t>
            </a:r>
            <a:r>
              <a:rPr lang="ja-JP" altLang="en-US" dirty="0" smtClean="0"/>
              <a:t>の４番、もっと練習の９．１０に取り組みましょう。</a:t>
            </a:r>
            <a:endParaRPr lang="en-US" altLang="ja-JP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Ｐ２１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65960" y="2347794"/>
            <a:ext cx="4127863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</a:rPr>
              <a:t>１辺が１ｍの立方体の体積を１㎥とかき、「１立方メートル」とよむ。㎥も体積の面積である。</a:t>
            </a:r>
            <a:endParaRPr lang="en-US" altLang="ja-JP" sz="2400" dirty="0" smtClean="0">
              <a:solidFill>
                <a:schemeClr val="bg1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30"/>
          <a:stretch/>
        </p:blipFill>
        <p:spPr>
          <a:xfrm>
            <a:off x="548641" y="2596702"/>
            <a:ext cx="1314777" cy="1071844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718457" y="4036423"/>
            <a:ext cx="4232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１　式　４</a:t>
            </a:r>
            <a:r>
              <a:rPr kumimoji="1" lang="en-US" altLang="ja-JP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dirty="0" smtClean="0">
                <a:solidFill>
                  <a:schemeClr val="bg1"/>
                </a:solidFill>
              </a:rPr>
              <a:t>３</a:t>
            </a:r>
            <a:r>
              <a:rPr kumimoji="1" lang="en-US" altLang="ja-JP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dirty="0" smtClean="0">
                <a:solidFill>
                  <a:schemeClr val="bg1"/>
                </a:solidFill>
              </a:rPr>
              <a:t>２＝２４</a:t>
            </a:r>
            <a:endParaRPr kumimoji="1" lang="en-US" altLang="ja-JP" dirty="0" smtClean="0">
              <a:solidFill>
                <a:schemeClr val="bg1"/>
              </a:solidFill>
            </a:endParaRPr>
          </a:p>
          <a:p>
            <a:endParaRPr kumimoji="1" lang="en-US" altLang="ja-JP" dirty="0" smtClean="0">
              <a:solidFill>
                <a:schemeClr val="bg1"/>
              </a:solidFill>
            </a:endParaRPr>
          </a:p>
          <a:p>
            <a:r>
              <a:rPr lang="ja-JP" altLang="en-US" dirty="0">
                <a:solidFill>
                  <a:schemeClr val="bg1"/>
                </a:solidFill>
              </a:rPr>
              <a:t>　</a:t>
            </a:r>
            <a:r>
              <a:rPr lang="ja-JP" altLang="en-US" dirty="0" smtClean="0">
                <a:solidFill>
                  <a:schemeClr val="bg1"/>
                </a:solidFill>
              </a:rPr>
              <a:t>　答え２４</a:t>
            </a:r>
            <a:r>
              <a:rPr lang="ja-JP" altLang="en-US" dirty="0" smtClean="0">
                <a:solidFill>
                  <a:srgbClr val="FFFF00"/>
                </a:solidFill>
              </a:rPr>
              <a:t>㎥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87737" y="739744"/>
            <a:ext cx="43499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３　１００</a:t>
            </a:r>
            <a:r>
              <a:rPr kumimoji="1" lang="en-US" altLang="ja-JP" sz="2400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１００</a:t>
            </a:r>
            <a:r>
              <a:rPr kumimoji="1" lang="en-US" altLang="ja-JP" sz="2400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１００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>
                <a:solidFill>
                  <a:schemeClr val="bg1"/>
                </a:solidFill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</a:rPr>
              <a:t>＝１００００００</a:t>
            </a:r>
            <a:endParaRPr lang="en-US" altLang="ja-JP" sz="2400" dirty="0" smtClean="0">
              <a:solidFill>
                <a:schemeClr val="bg1"/>
              </a:solidFill>
            </a:endParaRPr>
          </a:p>
          <a:p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kumimoji="1" lang="ja-JP" altLang="en-US" sz="2400" dirty="0" smtClean="0">
                <a:solidFill>
                  <a:schemeClr val="bg1"/>
                </a:solidFill>
              </a:rPr>
              <a:t>答え１００００００㎤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rgbClr val="FFFF00"/>
                </a:solidFill>
              </a:rPr>
              <a:t>１㎥＝１００００００㎤です。</a:t>
            </a:r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98771" y="2715981"/>
            <a:ext cx="4127863" cy="193899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</a:rPr>
              <a:t>まとめ</a:t>
            </a:r>
            <a:endParaRPr lang="en-US" altLang="ja-JP" sz="2400" dirty="0" smtClean="0">
              <a:solidFill>
                <a:schemeClr val="bg1"/>
              </a:solidFill>
            </a:endParaRPr>
          </a:p>
          <a:p>
            <a:r>
              <a:rPr kumimoji="1" lang="ja-JP" altLang="en-US" sz="2400" dirty="0" smtClean="0">
                <a:solidFill>
                  <a:schemeClr val="bg1"/>
                </a:solidFill>
              </a:rPr>
              <a:t>長さの単位が</a:t>
            </a:r>
            <a:r>
              <a:rPr kumimoji="1" lang="ja-JP" altLang="en-US" sz="2400" dirty="0" err="1" smtClean="0">
                <a:solidFill>
                  <a:schemeClr val="bg1"/>
                </a:solidFill>
              </a:rPr>
              <a:t>ｍ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の時の体積は、１辺が１ｍの立方体が何個分あるかで表すこともできる。</a:t>
            </a:r>
            <a:endParaRPr kumimoji="1" lang="en-US" altLang="ja-JP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35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4911" y="739744"/>
            <a:ext cx="994585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Ｐ２１の練習問題の答え</a:t>
            </a:r>
            <a:endParaRPr kumimoji="1"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</a:rPr>
              <a:t>２　①式　４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５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６＝１２０</a:t>
            </a:r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</a:rPr>
              <a:t>　　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</a:rPr>
              <a:t>　　　答え　１２０㎥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　　　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</a:rPr>
              <a:t>　　②式　６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６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６＝２１６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</a:rPr>
              <a:t>　　　答え　２１６㎥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endParaRPr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　４　２４００００００㎤</a:t>
            </a:r>
            <a:endParaRPr lang="en-US" altLang="ja-JP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17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47" y="339634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4911" y="739744"/>
            <a:ext cx="6527409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Ｐ２５の練習問題の答え</a:t>
            </a:r>
            <a:endParaRPr kumimoji="1"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endParaRPr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　１　式　３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６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４＝７２　　　　　　　　　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</a:rPr>
              <a:t>　　答え　７２㎤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endParaRPr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　２　①６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６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５＝１８０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</a:rPr>
              <a:t>　　答え　１８０㎤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endParaRPr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　　　②１０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３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６＝１８０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</a:rPr>
              <a:t>　　答え　１８０㎤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endParaRPr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　　　③７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７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７＝３４３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</a:rPr>
              <a:t>　　答え　３４３㎤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endParaRPr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　３　①（１２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４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６）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２＋５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４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６＝６９６</a:t>
            </a:r>
            <a:endParaRPr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　　　②（７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４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６）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２＋５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１２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６＝６９６</a:t>
            </a:r>
            <a:endParaRPr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　　　</a:t>
            </a:r>
            <a:r>
              <a:rPr lang="ja-JP" altLang="en-US" sz="2000" dirty="0">
                <a:solidFill>
                  <a:schemeClr val="bg1"/>
                </a:solidFill>
              </a:rPr>
              <a:t>③</a:t>
            </a:r>
            <a:r>
              <a:rPr lang="ja-JP" altLang="en-US" sz="2000" dirty="0" smtClean="0">
                <a:solidFill>
                  <a:schemeClr val="bg1"/>
                </a:solidFill>
              </a:rPr>
              <a:t>１２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１２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６ー７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４</a:t>
            </a:r>
            <a:r>
              <a:rPr lang="en-US" altLang="ja-JP" sz="2000" dirty="0" smtClean="0">
                <a:solidFill>
                  <a:schemeClr val="bg1"/>
                </a:solidFill>
              </a:rPr>
              <a:t>×</a:t>
            </a:r>
            <a:r>
              <a:rPr lang="ja-JP" altLang="en-US" sz="2000" dirty="0" smtClean="0">
                <a:solidFill>
                  <a:schemeClr val="bg1"/>
                </a:solidFill>
              </a:rPr>
              <a:t>６＝６９６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　　①，②，③のいずれかであれば、○。答え６９６㎥</a:t>
            </a:r>
            <a:endParaRPr lang="en-US" altLang="ja-JP" sz="2000" dirty="0" smtClean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33514" y="1406769"/>
            <a:ext cx="43750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４　式　２０</a:t>
            </a:r>
            <a:r>
              <a:rPr kumimoji="1" lang="en-US" altLang="ja-JP" sz="2000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４０</a:t>
            </a:r>
            <a:r>
              <a:rPr kumimoji="1" lang="en-US" altLang="ja-JP" sz="2000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２０</a:t>
            </a:r>
            <a:endParaRPr kumimoji="1"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</a:rPr>
              <a:t>　　＝１６０００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r>
              <a:rPr kumimoji="1" lang="ja-JP" altLang="en-US" sz="2000" dirty="0">
                <a:solidFill>
                  <a:schemeClr val="bg1"/>
                </a:solidFill>
              </a:rPr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　　　１６０００㎤＝１６Ｌ</a:t>
            </a:r>
            <a:endParaRPr kumimoji="1"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</a:rPr>
              <a:t>　答え　１６Ｌ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79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957</Words>
  <Application>Microsoft Office PowerPoint</Application>
  <PresentationFormat>ワイド画面</PresentationFormat>
  <Paragraphs>100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3" baseType="lpstr">
      <vt:lpstr>游ゴシック</vt:lpstr>
      <vt:lpstr>游ゴシック Light</vt:lpstr>
      <vt:lpstr>Arial</vt:lpstr>
      <vt:lpstr>Office テーマ</vt:lpstr>
      <vt:lpstr>４時間目　算数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1時間目　算数</dc:title>
  <dc:creator>m-yosidak</dc:creator>
  <cp:lastModifiedBy>shiinat</cp:lastModifiedBy>
  <cp:revision>120</cp:revision>
  <dcterms:created xsi:type="dcterms:W3CDTF">2020-04-30T00:14:24Z</dcterms:created>
  <dcterms:modified xsi:type="dcterms:W3CDTF">2020-05-18T04:34:30Z</dcterms:modified>
</cp:coreProperties>
</file>