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306" r:id="rId9"/>
    <p:sldId id="30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67D16-859D-4300-A7C6-29CECBB62B28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64879-0296-4266-B306-261E5E056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8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73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9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19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7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4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47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3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03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4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1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89B0-159C-49B4-A64F-06179415C372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2CFB-BB1B-44E1-A3A6-4E71667BEB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30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kumimoji="1" lang="ja-JP" altLang="en-US" dirty="0" smtClean="0"/>
              <a:t>時間目　算数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教科書　２１ページを開きましょう！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４５分スタート！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278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１番の問題を今までと違うところを探しながら読みましょう。さあ、どこが違いましたか？今日は、長さが</a:t>
            </a:r>
            <a:r>
              <a:rPr lang="ja-JP" altLang="en-US" dirty="0" err="1" smtClean="0"/>
              <a:t>ｍ</a:t>
            </a:r>
            <a:r>
              <a:rPr lang="ja-JP" altLang="en-US" dirty="0" smtClean="0"/>
              <a:t>のときの体積の表し方について学習していきます。では、課題です。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今</a:t>
            </a:r>
            <a:r>
              <a:rPr lang="ja-JP" altLang="en-US" dirty="0" smtClean="0"/>
              <a:t>までは</a:t>
            </a:r>
            <a:r>
              <a:rPr lang="ja-JP" altLang="en-US" dirty="0"/>
              <a:t>、</a:t>
            </a:r>
            <a:r>
              <a:rPr lang="ja-JP" altLang="en-US" dirty="0" smtClean="0"/>
              <a:t>１辺が１ｃｍの立方体が何個分あるかで求めてきました。では、１辺が１ｍの時は、どうしたらよいでしょう。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では、考えて解いてみよう。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5960" y="2347794"/>
            <a:ext cx="412786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１辺が１ｍの立方体の体積を１㎥とかき、「１立方メートル」とよむ。㎥も体積の面積である。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0"/>
          <a:stretch/>
        </p:blipFill>
        <p:spPr>
          <a:xfrm>
            <a:off x="548641" y="2596702"/>
            <a:ext cx="1314777" cy="10718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18457" y="4036423"/>
            <a:ext cx="4232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１　式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答え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１</a:t>
            </a:r>
            <a:r>
              <a:rPr lang="ja-JP" altLang="en-US" dirty="0"/>
              <a:t>辺</a:t>
            </a:r>
            <a:r>
              <a:rPr lang="ja-JP" altLang="en-US" dirty="0" smtClean="0"/>
              <a:t>の</a:t>
            </a:r>
            <a:r>
              <a:rPr lang="ja-JP" altLang="en-US" dirty="0" err="1" smtClean="0"/>
              <a:t>が</a:t>
            </a:r>
            <a:r>
              <a:rPr lang="ja-JP" altLang="en-US" dirty="0" smtClean="0"/>
              <a:t>１ｍの立方体が何個か考えればよいのですね。</a:t>
            </a:r>
            <a:endParaRPr lang="en-US" altLang="ja-JP" dirty="0" smtClean="0"/>
          </a:p>
          <a:p>
            <a:pPr algn="ctr"/>
            <a:r>
              <a:rPr lang="ja-JP" altLang="en-US" dirty="0"/>
              <a:t>体積</a:t>
            </a:r>
            <a:r>
              <a:rPr lang="ja-JP" altLang="en-US" dirty="0" smtClean="0"/>
              <a:t>の</a:t>
            </a:r>
            <a:r>
              <a:rPr lang="ja-JP" altLang="en-US" dirty="0"/>
              <a:t>求め方</a:t>
            </a:r>
            <a:r>
              <a:rPr lang="ja-JP" altLang="en-US" dirty="0" smtClean="0"/>
              <a:t>は、たて</a:t>
            </a:r>
            <a:r>
              <a:rPr lang="en-US" altLang="ja-JP" dirty="0" smtClean="0"/>
              <a:t>×</a:t>
            </a:r>
            <a:r>
              <a:rPr lang="ja-JP" altLang="en-US" dirty="0" smtClean="0"/>
              <a:t>横</a:t>
            </a:r>
            <a:r>
              <a:rPr lang="en-US" altLang="ja-JP" dirty="0" smtClean="0"/>
              <a:t>×</a:t>
            </a:r>
            <a:r>
              <a:rPr lang="ja-JP" altLang="en-US" dirty="0" smtClean="0"/>
              <a:t>高さなので、式はこうなります。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答えの単位に気をつけましょう。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できましたか？練習問題２に取り組みましょう。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5960" y="2347794"/>
            <a:ext cx="412786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１辺が１ｍの立方体の体積を１㎥とかき、「１立方メートル」とよむ。㎥も体積の面積である。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0"/>
          <a:stretch/>
        </p:blipFill>
        <p:spPr>
          <a:xfrm>
            <a:off x="548641" y="2596702"/>
            <a:ext cx="1314777" cy="10718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18457" y="4036423"/>
            <a:ext cx="4232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１　式　４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３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２＝２４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答え２４</a:t>
            </a:r>
            <a:r>
              <a:rPr lang="ja-JP" altLang="en-US" dirty="0" smtClean="0">
                <a:solidFill>
                  <a:srgbClr val="FFFF00"/>
                </a:solidFill>
              </a:rPr>
              <a:t>㎥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次に３番の問題に取り組みます。</a:t>
            </a:r>
            <a:endParaRPr lang="en-US" altLang="ja-JP" dirty="0" smtClean="0"/>
          </a:p>
          <a:p>
            <a:pPr algn="ctr"/>
            <a:r>
              <a:rPr lang="ja-JP" altLang="en-US" dirty="0"/>
              <a:t>問題</a:t>
            </a:r>
            <a:r>
              <a:rPr lang="ja-JP" altLang="en-US" dirty="0" smtClean="0"/>
              <a:t>を読みましょう。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１㎥は１ｍ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１ｍ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１ｍです。１ｍは１００㎝ですよね？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では、自分で考えてみましょう。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5960" y="2347794"/>
            <a:ext cx="412786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１辺が１ｍの立方体の体積を１㎥とかき、「１立方メートル」とよむ。㎥も体積の面積である。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0"/>
          <a:stretch/>
        </p:blipFill>
        <p:spPr>
          <a:xfrm>
            <a:off x="548641" y="2596702"/>
            <a:ext cx="1314777" cy="10718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18457" y="4036423"/>
            <a:ext cx="4232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１　式　４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３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２＝２４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答え２４</a:t>
            </a:r>
            <a:r>
              <a:rPr lang="ja-JP" altLang="en-US" dirty="0" smtClean="0">
                <a:solidFill>
                  <a:srgbClr val="FFFF00"/>
                </a:solidFill>
              </a:rPr>
              <a:t>㎥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87737" y="739744"/>
            <a:ext cx="4349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３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9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548641" y="5238206"/>
            <a:ext cx="6962503" cy="1517156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１㎥は１ｍ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１ｍ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１ｍです。１ｍは１００㎝ですので、１００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１００</a:t>
            </a:r>
            <a:r>
              <a:rPr lang="en-US" altLang="ja-JP" dirty="0" smtClean="0"/>
              <a:t>×</a:t>
            </a:r>
            <a:r>
              <a:rPr lang="ja-JP" altLang="en-US" dirty="0" smtClean="0"/>
              <a:t>１００になります。答えは、このようになります。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単位の変換はとても大事です。覚えましょう。では、まとめです。</a:t>
            </a:r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5960" y="2347794"/>
            <a:ext cx="412786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１辺が１ｍの立方体の体積を１㎥とかき、「１立方メートル」とよむ。㎥も体積の面積である。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0"/>
          <a:stretch/>
        </p:blipFill>
        <p:spPr>
          <a:xfrm>
            <a:off x="548641" y="2596702"/>
            <a:ext cx="1314777" cy="10718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18457" y="4036423"/>
            <a:ext cx="4232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１　式　４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３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２＝２４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答え２４</a:t>
            </a:r>
            <a:r>
              <a:rPr lang="ja-JP" altLang="en-US" dirty="0" smtClean="0">
                <a:solidFill>
                  <a:srgbClr val="FFFF00"/>
                </a:solidFill>
              </a:rPr>
              <a:t>㎥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87737" y="739744"/>
            <a:ext cx="4349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３　１００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＝１００００００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答え１００００００㎤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rgbClr val="FFFF00"/>
                </a:solidFill>
              </a:rPr>
              <a:t>１㎥＝１００００００㎤です。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9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718457" y="862149"/>
            <a:ext cx="412786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課題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長</a:t>
            </a:r>
            <a:r>
              <a:rPr lang="ja-JP" altLang="en-US" sz="2400" dirty="0" smtClean="0">
                <a:solidFill>
                  <a:schemeClr val="bg1"/>
                </a:solidFill>
              </a:rPr>
              <a:t>さの単位が</a:t>
            </a:r>
            <a:r>
              <a:rPr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lang="ja-JP" altLang="en-US" sz="2400" dirty="0" smtClean="0">
                <a:solidFill>
                  <a:schemeClr val="bg1"/>
                </a:solidFill>
              </a:rPr>
              <a:t>のときの体積の表し方を考えよう。</a:t>
            </a:r>
            <a:endParaRPr lang="en-US" altLang="ja-JP" sz="2400" dirty="0">
              <a:solidFill>
                <a:schemeClr val="bg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6" t="24265" b="28751"/>
          <a:stretch/>
        </p:blipFill>
        <p:spPr>
          <a:xfrm rot="5400000">
            <a:off x="7413732" y="5093620"/>
            <a:ext cx="1828799" cy="833320"/>
          </a:xfrm>
          <a:prstGeom prst="rect">
            <a:avLst/>
          </a:prstGeom>
        </p:spPr>
      </p:pic>
      <p:sp>
        <p:nvSpPr>
          <p:cNvPr id="8" name="角丸四角形吹き出し 7"/>
          <p:cNvSpPr/>
          <p:nvPr/>
        </p:nvSpPr>
        <p:spPr>
          <a:xfrm>
            <a:off x="365761" y="5263657"/>
            <a:ext cx="6962503" cy="1186474"/>
          </a:xfrm>
          <a:prstGeom prst="wedgeRoundRectCallout">
            <a:avLst>
              <a:gd name="adj1" fmla="val 54647"/>
              <a:gd name="adj2" fmla="val -8527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練習</a:t>
            </a:r>
            <a:r>
              <a:rPr lang="ja-JP" altLang="en-US" dirty="0"/>
              <a:t>問題</a:t>
            </a:r>
            <a:r>
              <a:rPr lang="ja-JP" altLang="en-US" dirty="0" smtClean="0"/>
              <a:t>の４番、もっと練習の９．１０に取り組みましょう。</a:t>
            </a:r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Ｐ２１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5960" y="2347794"/>
            <a:ext cx="412786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１辺が１ｍの立方体の体積を１㎥とかき、「１立方メートル」とよむ。㎥も体積の面積である。</a:t>
            </a:r>
            <a:endParaRPr lang="en-US" altLang="ja-JP" sz="2400" dirty="0" smtClean="0">
              <a:solidFill>
                <a:schemeClr val="bg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30"/>
          <a:stretch/>
        </p:blipFill>
        <p:spPr>
          <a:xfrm>
            <a:off x="548641" y="2596702"/>
            <a:ext cx="1314777" cy="10718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18457" y="4036423"/>
            <a:ext cx="4232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１　式　４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３</a:t>
            </a:r>
            <a:r>
              <a:rPr kumimoji="1" lang="en-US" altLang="ja-JP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dirty="0" smtClean="0">
                <a:solidFill>
                  <a:schemeClr val="bg1"/>
                </a:solidFill>
              </a:rPr>
              <a:t>２＝２４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endParaRPr kumimoji="1" lang="en-US" altLang="ja-JP" dirty="0" smtClean="0">
              <a:solidFill>
                <a:schemeClr val="bg1"/>
              </a:solidFill>
            </a:endParaRPr>
          </a:p>
          <a:p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答え２４</a:t>
            </a:r>
            <a:r>
              <a:rPr lang="ja-JP" altLang="en-US" dirty="0" smtClean="0">
                <a:solidFill>
                  <a:srgbClr val="FFFF00"/>
                </a:solidFill>
              </a:rPr>
              <a:t>㎥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87737" y="739744"/>
            <a:ext cx="4349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３　１００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１００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１００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　</a:t>
            </a:r>
            <a:r>
              <a:rPr lang="ja-JP" altLang="en-US" sz="2400" dirty="0" smtClean="0">
                <a:solidFill>
                  <a:schemeClr val="bg1"/>
                </a:solidFill>
              </a:rPr>
              <a:t>＝１００００００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答え１００００００㎤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lang="ja-JP" altLang="en-US" sz="2400" dirty="0" smtClean="0">
                <a:solidFill>
                  <a:srgbClr val="FFFF00"/>
                </a:solidFill>
              </a:rPr>
              <a:t>１㎥＝１００００００㎤です。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98771" y="2715981"/>
            <a:ext cx="4127863" cy="193899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</a:rPr>
              <a:t>まとめ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長さの単位が</a:t>
            </a:r>
            <a:r>
              <a:rPr kumimoji="1" lang="ja-JP" altLang="en-US" sz="2400" dirty="0" err="1" smtClean="0">
                <a:solidFill>
                  <a:schemeClr val="bg1"/>
                </a:solidFill>
              </a:rPr>
              <a:t>ｍ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の時の体積は、１辺が１ｍの立方体が何個分あるかで表すこともできる。</a:t>
            </a:r>
            <a:endParaRPr kumimoji="1" lang="en-US" altLang="ja-JP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8" y="275362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911" y="739744"/>
            <a:ext cx="99458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Ｐ２１の練習問題の答え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２　①式　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５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６＝１２０</a:t>
            </a: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　答え　１２０㎥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②式　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６＝２１６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　答え　２１６㎥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４　２４００００００㎤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ソース画像を表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47" y="339634"/>
            <a:ext cx="11520000" cy="64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8457" y="339634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／　（　　）　体積　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4911" y="739744"/>
            <a:ext cx="652740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Ｐ２５の練習問題の答え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１　式　３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４＝７２　　　　　　　　　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７２㎤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２　①６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５＝１８０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１８０㎤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②１０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３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６＝１８０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１８０㎤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③７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７＝３４３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答え　３４３㎤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３　①（１２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６）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２＋５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②（７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６）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２＋５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　</a:t>
            </a:r>
            <a:r>
              <a:rPr lang="ja-JP" altLang="en-US" sz="2000" dirty="0">
                <a:solidFill>
                  <a:schemeClr val="bg1"/>
                </a:solidFill>
              </a:rPr>
              <a:t>③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１２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６ー７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４</a:t>
            </a:r>
            <a:r>
              <a:rPr lang="en-US" altLang="ja-JP" sz="2000" dirty="0" smtClean="0">
                <a:solidFill>
                  <a:schemeClr val="bg1"/>
                </a:solidFill>
              </a:rPr>
              <a:t>×</a:t>
            </a:r>
            <a:r>
              <a:rPr lang="ja-JP" altLang="en-US" sz="2000" dirty="0" smtClean="0">
                <a:solidFill>
                  <a:schemeClr val="bg1"/>
                </a:solidFill>
              </a:rPr>
              <a:t>６＝６９６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</a:rPr>
              <a:t>　　①，②，③のいずれかであれば、○。答え６９６㎥</a:t>
            </a:r>
            <a:endParaRPr lang="en-US" altLang="ja-JP" sz="2000" dirty="0" smtClean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33514" y="1406769"/>
            <a:ext cx="43750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４　式　２０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４０</a:t>
            </a:r>
            <a:r>
              <a:rPr kumimoji="1" lang="en-US" altLang="ja-JP" sz="2000" dirty="0" smtClean="0">
                <a:solidFill>
                  <a:schemeClr val="bg1"/>
                </a:solidFill>
              </a:rPr>
              <a:t>×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２０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　＝１６０００</a:t>
            </a:r>
            <a:endParaRPr lang="en-US" altLang="ja-JP" sz="2000" dirty="0" smtClean="0">
              <a:solidFill>
                <a:schemeClr val="bg1"/>
              </a:solidFill>
            </a:endParaRPr>
          </a:p>
          <a:p>
            <a:r>
              <a:rPr kumimoji="1" lang="ja-JP" altLang="en-US" sz="2000" dirty="0">
                <a:solidFill>
                  <a:schemeClr val="bg1"/>
                </a:solidFill>
              </a:rPr>
              <a:t>　</a:t>
            </a:r>
            <a:r>
              <a:rPr kumimoji="1" lang="ja-JP" altLang="en-US" sz="2000" dirty="0" smtClean="0">
                <a:solidFill>
                  <a:schemeClr val="bg1"/>
                </a:solidFill>
              </a:rPr>
              <a:t>　　　１６０００㎤＝１６Ｌ</a:t>
            </a:r>
            <a:endParaRPr kumimoji="1" lang="en-US" altLang="ja-JP" sz="2000" dirty="0" smtClean="0">
              <a:solidFill>
                <a:schemeClr val="bg1"/>
              </a:solidFill>
            </a:endParaRPr>
          </a:p>
          <a:p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</a:rPr>
              <a:t>　答え　１６Ｌ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957</Words>
  <Application>Microsoft Office PowerPoint</Application>
  <PresentationFormat>ワイド画面</PresentationFormat>
  <Paragraphs>100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４時間目　算数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1時間目　算数</dc:title>
  <dc:creator>m-yosidak</dc:creator>
  <cp:lastModifiedBy>shiinat</cp:lastModifiedBy>
  <cp:revision>120</cp:revision>
  <dcterms:created xsi:type="dcterms:W3CDTF">2020-04-30T00:14:24Z</dcterms:created>
  <dcterms:modified xsi:type="dcterms:W3CDTF">2020-05-18T04:34:30Z</dcterms:modified>
</cp:coreProperties>
</file>