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84" r:id="rId2"/>
    <p:sldId id="285" r:id="rId3"/>
    <p:sldId id="286" r:id="rId4"/>
    <p:sldId id="287" r:id="rId5"/>
    <p:sldId id="288" r:id="rId6"/>
    <p:sldId id="289" r:id="rId7"/>
    <p:sldId id="290" r:id="rId8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48" y="15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367D16-859D-4300-A7C6-29CECBB62B28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64879-0296-4266-B306-261E5E0569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3982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0733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979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9197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87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548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360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2474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7430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033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644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881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3C89B0-159C-49B4-A64F-06179415C372}" type="datetimeFigureOut">
              <a:rPr kumimoji="1" lang="ja-JP" altLang="en-US" smtClean="0"/>
              <a:t>2020/5/18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C2CFB-BB1B-44E1-A3A6-4E71667BEB3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0302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５</a:t>
            </a:r>
            <a:r>
              <a:rPr kumimoji="1" lang="ja-JP" altLang="en-US" dirty="0" smtClean="0"/>
              <a:t>時間目　算数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教科書　２２ページを開きましょう！</a:t>
            </a:r>
            <a:endParaRPr kumimoji="1" lang="en-US" altLang="ja-JP" dirty="0" smtClean="0"/>
          </a:p>
          <a:p>
            <a:r>
              <a:rPr kumimoji="1" lang="ja-JP" altLang="en-US" dirty="0" smtClean="0"/>
              <a:t>４５分スタート！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0983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水そうにはいる水の体積を求めよう。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4825713"/>
            <a:ext cx="6962503" cy="1929649"/>
          </a:xfrm>
          <a:prstGeom prst="wedgeRoundRectCallout">
            <a:avLst>
              <a:gd name="adj1" fmla="val 54835"/>
              <a:gd name="adj2" fmla="val -3789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１番の問題を読みましょう。今日の課題は、これです。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この長さのまま計算してもよいのでしょうか。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ガラスの厚さを減らさなければなりませんね。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いれものに、どれだけの体積のものがはいるかを考えるとき、その体積を、いれものの容積と言います。この問題だとガラスの厚さを減らした体積ですね。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Ｐ２２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49086" y="1593669"/>
            <a:ext cx="3344091" cy="1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827417" y="1715586"/>
            <a:ext cx="365760" cy="57476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58046" y="2338251"/>
            <a:ext cx="888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容積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457" y="2765541"/>
            <a:ext cx="4376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ア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43547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水そうにはいる水の体積を求めよう。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では、アの問題を読みましょう。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それでは、それぞれ答えましょう。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Ｐ２２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49086" y="1593669"/>
            <a:ext cx="3344091" cy="1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827417" y="1715586"/>
            <a:ext cx="365760" cy="57476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58046" y="2338251"/>
            <a:ext cx="888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容積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457" y="2765541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ア　たて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横　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>
                <a:solidFill>
                  <a:schemeClr val="bg1"/>
                </a:solidFill>
              </a:rPr>
              <a:t>深</a:t>
            </a:r>
            <a:r>
              <a:rPr lang="ja-JP" altLang="en-US" sz="2400" dirty="0" smtClean="0">
                <a:solidFill>
                  <a:schemeClr val="bg1"/>
                </a:solidFill>
              </a:rPr>
              <a:t>さ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</a:t>
            </a:r>
            <a:r>
              <a:rPr kumimoji="1" lang="ja-JP" altLang="en-US" dirty="0" smtClean="0"/>
              <a:t>　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7640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水そうにはいる水の体積を求めよう。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517156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このように、いれものの内側をはかった長さを内のりと言います。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では、イの問題を読みましょう。</a:t>
            </a:r>
            <a:endParaRPr lang="en-US" altLang="ja-JP" dirty="0" smtClean="0"/>
          </a:p>
          <a:p>
            <a:pPr algn="ctr"/>
            <a:r>
              <a:rPr lang="ja-JP" altLang="en-US" dirty="0"/>
              <a:t>答</a:t>
            </a:r>
            <a:r>
              <a:rPr lang="ja-JP" altLang="en-US" dirty="0" smtClean="0"/>
              <a:t>えを求めましょう。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Ｐ２２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49086" y="1593669"/>
            <a:ext cx="3344091" cy="1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827417" y="1715586"/>
            <a:ext cx="365760" cy="57476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58046" y="2338251"/>
            <a:ext cx="888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容積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457" y="2765541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ア　たて　　２０㎝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横　　　５０㎝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深さ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３０㎝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8457" y="3915472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イ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２０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５０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３０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　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答え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64940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水そうにはいる水の体積を求めよう。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993151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次</a:t>
            </a:r>
            <a:r>
              <a:rPr lang="ja-JP" altLang="en-US" dirty="0" smtClean="0"/>
              <a:t>に２番の問題です。読んで答えを求めましょう。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Ｐ２２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49086" y="1593669"/>
            <a:ext cx="3344091" cy="1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827417" y="1715586"/>
            <a:ext cx="365760" cy="57476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58046" y="2338251"/>
            <a:ext cx="888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容積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457" y="2765541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ア　たて　　２０㎝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横　　　５０㎝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深さ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３０㎝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8457" y="3915472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イ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２０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５０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３０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＝３００００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　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答え３００００㎤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58247" y="914129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２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</a:t>
            </a:r>
            <a:r>
              <a:rPr lang="ja-JP" altLang="en-US" sz="2400" dirty="0" smtClean="0">
                <a:solidFill>
                  <a:schemeClr val="bg1"/>
                </a:solidFill>
              </a:rPr>
              <a:t>　　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答え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1792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水そうにはいる水の体積を求めよう。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548641" y="5238206"/>
            <a:ext cx="6962503" cy="1186474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内のりが書いてあるので、そのまま求めるといいですね。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１Ｌますが１０００㎤ということは、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１Ｌ＝１０００㎤ということもわかります。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では、まとめです。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Ｐ２２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49086" y="1593669"/>
            <a:ext cx="3344091" cy="1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827417" y="1715586"/>
            <a:ext cx="365760" cy="57476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58046" y="2338251"/>
            <a:ext cx="888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容積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457" y="2765541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ア　たて　　２０㎝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横　　　５０㎝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深さ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３０㎝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8457" y="3915472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イ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２０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５０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３０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＝３００００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　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答え３００００㎤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58247" y="914129"/>
            <a:ext cx="43760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２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１０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　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</a:t>
            </a:r>
            <a:r>
              <a:rPr lang="ja-JP" altLang="en-US" sz="2400" dirty="0" smtClean="0">
                <a:solidFill>
                  <a:schemeClr val="bg1"/>
                </a:solidFill>
              </a:rPr>
              <a:t>１０００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答え１０００㎤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rgbClr val="FFFF00"/>
                </a:solidFill>
              </a:rPr>
              <a:t>１Ｌ＝１０００㎤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45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ソース画像を表示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18" y="275362"/>
            <a:ext cx="11520000" cy="64800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テキスト ボックス 5"/>
          <p:cNvSpPr txBox="1"/>
          <p:nvPr/>
        </p:nvSpPr>
        <p:spPr>
          <a:xfrm>
            <a:off x="718457" y="862149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課題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水そうにはいる水の体積を求めよう。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666" t="24265" b="28751"/>
          <a:stretch/>
        </p:blipFill>
        <p:spPr>
          <a:xfrm rot="5400000">
            <a:off x="7413732" y="5093620"/>
            <a:ext cx="1828799" cy="833320"/>
          </a:xfrm>
          <a:prstGeom prst="rect">
            <a:avLst/>
          </a:prstGeom>
        </p:spPr>
      </p:pic>
      <p:sp>
        <p:nvSpPr>
          <p:cNvPr id="8" name="角丸四角形吹き出し 7"/>
          <p:cNvSpPr/>
          <p:nvPr/>
        </p:nvSpPr>
        <p:spPr>
          <a:xfrm>
            <a:off x="711925" y="5210863"/>
            <a:ext cx="6962503" cy="1186474"/>
          </a:xfrm>
          <a:prstGeom prst="wedgeRoundRectCallout">
            <a:avLst>
              <a:gd name="adj1" fmla="val 54647"/>
              <a:gd name="adj2" fmla="val -85279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教科書２３ページの２番の問題に取り組んでみましょう。</a:t>
            </a:r>
            <a:endParaRPr lang="en-US" altLang="ja-JP" dirty="0" smtClean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18457" y="339634"/>
            <a:ext cx="4572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　</a:t>
            </a:r>
            <a:r>
              <a:rPr kumimoji="1" lang="ja-JP" altLang="en-US" sz="2000" dirty="0" smtClean="0">
                <a:solidFill>
                  <a:schemeClr val="bg1"/>
                </a:solidFill>
              </a:rPr>
              <a:t>／　（　　）　体積　Ｐ２２</a:t>
            </a:r>
            <a:endParaRPr kumimoji="1" lang="ja-JP" altLang="en-US" sz="2000" dirty="0">
              <a:solidFill>
                <a:schemeClr val="bg1"/>
              </a:solidFill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849086" y="1593669"/>
            <a:ext cx="3344091" cy="13062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直線矢印コネクタ 11"/>
          <p:cNvCxnSpPr/>
          <p:nvPr/>
        </p:nvCxnSpPr>
        <p:spPr>
          <a:xfrm>
            <a:off x="3827417" y="1715586"/>
            <a:ext cx="365760" cy="574766"/>
          </a:xfrm>
          <a:prstGeom prst="straightConnector1">
            <a:avLst/>
          </a:prstGeom>
          <a:ln w="127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3958046" y="2338251"/>
            <a:ext cx="888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rgbClr val="FF0000"/>
                </a:solidFill>
              </a:rPr>
              <a:t>容積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18457" y="2765541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ア　たて　　２０㎝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横　　　５０㎝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深さ</a:t>
            </a:r>
            <a:r>
              <a:rPr lang="ja-JP" altLang="en-US" sz="2400" dirty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chemeClr val="bg1"/>
                </a:solidFill>
              </a:rPr>
              <a:t>　３０㎝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18457" y="3915472"/>
            <a:ext cx="43760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chemeClr val="bg1"/>
                </a:solidFill>
              </a:rPr>
              <a:t>イ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２０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５０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３０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＝３００００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　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答え３００００㎤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558247" y="914129"/>
            <a:ext cx="437605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２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式　１０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</a:t>
            </a:r>
            <a:r>
              <a:rPr kumimoji="1" lang="en-US" altLang="ja-JP" sz="2400" dirty="0" smtClean="0">
                <a:solidFill>
                  <a:schemeClr val="bg1"/>
                </a:solidFill>
              </a:rPr>
              <a:t>×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１０　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　　　＝</a:t>
            </a:r>
            <a:r>
              <a:rPr lang="ja-JP" altLang="en-US" sz="2400" dirty="0" smtClean="0">
                <a:solidFill>
                  <a:schemeClr val="bg1"/>
                </a:solidFill>
              </a:rPr>
              <a:t>１０００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>
                <a:solidFill>
                  <a:schemeClr val="bg1"/>
                </a:solidFill>
              </a:rPr>
              <a:t>　</a:t>
            </a:r>
            <a:r>
              <a:rPr kumimoji="1" lang="ja-JP" altLang="en-US" sz="2400" dirty="0" smtClean="0">
                <a:solidFill>
                  <a:schemeClr val="bg1"/>
                </a:solidFill>
              </a:rPr>
              <a:t>　答え１０００㎤</a:t>
            </a:r>
            <a:endParaRPr kumimoji="1" lang="en-US" altLang="ja-JP" sz="2400" dirty="0" smtClean="0">
              <a:solidFill>
                <a:schemeClr val="bg1"/>
              </a:solidFill>
            </a:endParaRPr>
          </a:p>
          <a:p>
            <a:endParaRPr kumimoji="1" lang="en-US" altLang="ja-JP" sz="2400" dirty="0" smtClean="0">
              <a:solidFill>
                <a:schemeClr val="bg1"/>
              </a:solidFill>
            </a:endParaRPr>
          </a:p>
          <a:p>
            <a:r>
              <a:rPr lang="ja-JP" altLang="en-US" sz="2400" dirty="0" smtClean="0">
                <a:solidFill>
                  <a:schemeClr val="bg1"/>
                </a:solidFill>
              </a:rPr>
              <a:t>　</a:t>
            </a:r>
            <a:r>
              <a:rPr lang="ja-JP" altLang="en-US" sz="2400" dirty="0" smtClean="0">
                <a:solidFill>
                  <a:srgbClr val="FFFF00"/>
                </a:solidFill>
              </a:rPr>
              <a:t>１Ｌ＝１０００㎤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806441" y="2925128"/>
            <a:ext cx="4127863" cy="1200329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solidFill>
                  <a:schemeClr val="bg1"/>
                </a:solidFill>
              </a:rPr>
              <a:t>まとめ</a:t>
            </a:r>
            <a:endParaRPr lang="en-US" altLang="ja-JP" sz="2400" dirty="0" smtClean="0">
              <a:solidFill>
                <a:schemeClr val="bg1"/>
              </a:solidFill>
            </a:endParaRPr>
          </a:p>
          <a:p>
            <a:r>
              <a:rPr kumimoji="1" lang="ja-JP" altLang="en-US" sz="2400" dirty="0" smtClean="0">
                <a:solidFill>
                  <a:schemeClr val="bg1"/>
                </a:solidFill>
              </a:rPr>
              <a:t>水そうの容積は、内のりを調べると求められる。</a:t>
            </a:r>
            <a:endParaRPr kumimoji="1" lang="en-US" altLang="ja-JP" sz="2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5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567</Words>
  <Application>Microsoft Office PowerPoint</Application>
  <PresentationFormat>ワイド画面</PresentationFormat>
  <Paragraphs>85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1" baseType="lpstr">
      <vt:lpstr>游ゴシック</vt:lpstr>
      <vt:lpstr>游ゴシック Light</vt:lpstr>
      <vt:lpstr>Arial</vt:lpstr>
      <vt:lpstr>Office テーマ</vt:lpstr>
      <vt:lpstr>５時間目　算数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1時間目　算数</dc:title>
  <dc:creator>m-yosidak</dc:creator>
  <cp:lastModifiedBy>shiinat</cp:lastModifiedBy>
  <cp:revision>120</cp:revision>
  <dcterms:created xsi:type="dcterms:W3CDTF">2020-04-30T00:14:24Z</dcterms:created>
  <dcterms:modified xsi:type="dcterms:W3CDTF">2020-05-18T04:35:31Z</dcterms:modified>
</cp:coreProperties>
</file>