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7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67D16-859D-4300-A7C6-29CECBB62B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64879-0296-4266-B306-261E5E056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82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3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9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19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7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54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36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7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43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03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4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1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0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６</a:t>
            </a:r>
            <a:r>
              <a:rPr kumimoji="1" lang="ja-JP" altLang="en-US" dirty="0" smtClean="0"/>
              <a:t>時間目　算数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教科書　２４ページを開きましょう！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４５分スタート！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9364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928069"/>
            <a:ext cx="6962503" cy="1164422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長さが１０倍になると、面積、体積はそれぞれ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何倍になりますか？</a:t>
            </a:r>
            <a:endParaRPr lang="en-US" altLang="ja-JP" sz="20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718457" y="2195502"/>
          <a:ext cx="8128000" cy="2335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１００㎠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mL</a:t>
                      </a:r>
                      <a:endParaRPr kumimoji="1" lang="ja-JP" altLang="en-US" sz="240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１００㎤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１ｄ</a:t>
                      </a:r>
                      <a:r>
                        <a:rPr kumimoji="1" lang="en-US" altLang="ja-JP" sz="2400" dirty="0" smtClean="0">
                          <a:solidFill>
                            <a:schemeClr val="bg1"/>
                          </a:solidFill>
                        </a:rPr>
                        <a:t>L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 smtClean="0">
                          <a:solidFill>
                            <a:schemeClr val="bg1"/>
                          </a:solidFill>
                        </a:rPr>
                        <a:t>１０００㎤</a:t>
                      </a:r>
                      <a:endParaRPr lang="en-US" altLang="ja-JP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L</a:t>
                      </a:r>
                      <a:endParaRPr kumimoji="1" lang="ja-JP" alt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１㎥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err="1" smtClean="0">
                          <a:solidFill>
                            <a:srgbClr val="FFFF00"/>
                          </a:solidFill>
                        </a:rPr>
                        <a:t>kL</a:t>
                      </a:r>
                      <a:endParaRPr kumimoji="1" lang="ja-JP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  <p:sp>
        <p:nvSpPr>
          <p:cNvPr id="15" name="U ターン矢印 14"/>
          <p:cNvSpPr/>
          <p:nvPr/>
        </p:nvSpPr>
        <p:spPr>
          <a:xfrm>
            <a:off x="3178740" y="3234286"/>
            <a:ext cx="3207434" cy="521976"/>
          </a:xfrm>
          <a:prstGeom prst="uturnArrow">
            <a:avLst>
              <a:gd name="adj1" fmla="val 25000"/>
              <a:gd name="adj2" fmla="val 23652"/>
              <a:gd name="adj3" fmla="val 37328"/>
              <a:gd name="adj4" fmla="val 43750"/>
              <a:gd name="adj5" fmla="val 1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>
            <a:off x="3178740" y="2471078"/>
            <a:ext cx="3207434" cy="482324"/>
          </a:xfrm>
          <a:prstGeom prst="uturnArrow">
            <a:avLst>
              <a:gd name="adj1" fmla="val 25000"/>
              <a:gd name="adj2" fmla="val 23652"/>
              <a:gd name="adj3" fmla="val 37328"/>
              <a:gd name="adj4" fmla="val 43750"/>
              <a:gd name="adj5" fmla="val 1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U ターン矢印 16"/>
          <p:cNvSpPr/>
          <p:nvPr/>
        </p:nvSpPr>
        <p:spPr>
          <a:xfrm>
            <a:off x="3178740" y="1781129"/>
            <a:ext cx="3207434" cy="482324"/>
          </a:xfrm>
          <a:prstGeom prst="uturnArrow">
            <a:avLst>
              <a:gd name="adj1" fmla="val 25000"/>
              <a:gd name="adj2" fmla="val 23652"/>
              <a:gd name="adj3" fmla="val 37328"/>
              <a:gd name="adj4" fmla="val 43750"/>
              <a:gd name="adj5" fmla="val 1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8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928069"/>
            <a:ext cx="6962503" cy="1164422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１辺の長さが１０倍になると、面積は</a:t>
            </a:r>
            <a:r>
              <a:rPr lang="ja-JP" altLang="en-US" sz="2000" dirty="0"/>
              <a:t>１</a:t>
            </a:r>
            <a:r>
              <a:rPr lang="ja-JP" altLang="en-US" sz="2000" dirty="0" smtClean="0"/>
              <a:t>００倍、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体積は１０００倍になります。</a:t>
            </a:r>
            <a:endParaRPr lang="en-US" altLang="ja-JP" sz="20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868850"/>
              </p:ext>
            </p:extLst>
          </p:nvPr>
        </p:nvGraphicFramePr>
        <p:xfrm>
          <a:off x="718457" y="2195502"/>
          <a:ext cx="8128000" cy="2335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１００㎠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１㎡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mL</a:t>
                      </a:r>
                      <a:endParaRPr kumimoji="1" lang="ja-JP" altLang="en-US" sz="240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１００㎤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１ｄ</a:t>
                      </a:r>
                      <a:r>
                        <a:rPr kumimoji="1" lang="en-US" altLang="ja-JP" sz="2400" dirty="0" smtClean="0">
                          <a:solidFill>
                            <a:schemeClr val="bg1"/>
                          </a:solidFill>
                        </a:rPr>
                        <a:t>L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 smtClean="0">
                          <a:solidFill>
                            <a:schemeClr val="bg1"/>
                          </a:solidFill>
                        </a:rPr>
                        <a:t>１０００㎤</a:t>
                      </a:r>
                      <a:endParaRPr lang="en-US" altLang="ja-JP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L</a:t>
                      </a:r>
                      <a:endParaRPr kumimoji="1" lang="ja-JP" alt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１㎥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err="1" smtClean="0">
                          <a:solidFill>
                            <a:srgbClr val="FFFF00"/>
                          </a:solidFill>
                        </a:rPr>
                        <a:t>kL</a:t>
                      </a:r>
                      <a:endParaRPr kumimoji="1" lang="ja-JP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  <p:sp>
        <p:nvSpPr>
          <p:cNvPr id="15" name="U ターン矢印 14"/>
          <p:cNvSpPr/>
          <p:nvPr/>
        </p:nvSpPr>
        <p:spPr>
          <a:xfrm>
            <a:off x="3151609" y="2501424"/>
            <a:ext cx="3207434" cy="521976"/>
          </a:xfrm>
          <a:prstGeom prst="uturnArrow">
            <a:avLst>
              <a:gd name="adj1" fmla="val 25000"/>
              <a:gd name="adj2" fmla="val 23652"/>
              <a:gd name="adj3" fmla="val 37328"/>
              <a:gd name="adj4" fmla="val 43750"/>
              <a:gd name="adj5" fmla="val 1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>
            <a:off x="3178740" y="1778528"/>
            <a:ext cx="3207434" cy="482324"/>
          </a:xfrm>
          <a:prstGeom prst="uturnArrow">
            <a:avLst>
              <a:gd name="adj1" fmla="val 25000"/>
              <a:gd name="adj2" fmla="val 23652"/>
              <a:gd name="adj3" fmla="val 37328"/>
              <a:gd name="adj4" fmla="val 43750"/>
              <a:gd name="adj5" fmla="val 1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78106" y="2901207"/>
            <a:ext cx="153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i="1" u="sng" dirty="0" smtClean="0">
                <a:solidFill>
                  <a:srgbClr val="FF0000"/>
                </a:solidFill>
              </a:rPr>
              <a:t>１０００倍</a:t>
            </a:r>
            <a:endParaRPr kumimoji="1" lang="en-US" altLang="ja-JP" sz="2000" b="1" i="1" u="sng" dirty="0" smtClean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63886" y="1380099"/>
            <a:ext cx="153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i="1" u="sng" dirty="0" smtClean="0">
                <a:solidFill>
                  <a:srgbClr val="FF0000"/>
                </a:solidFill>
              </a:rPr>
              <a:t>１０倍</a:t>
            </a:r>
            <a:endParaRPr kumimoji="1" lang="en-US" altLang="ja-JP" sz="2000" b="1" i="1" u="sng" dirty="0" smtClean="0">
              <a:solidFill>
                <a:srgbClr val="FF0000"/>
              </a:solidFill>
            </a:endParaRPr>
          </a:p>
        </p:txBody>
      </p:sp>
      <p:sp>
        <p:nvSpPr>
          <p:cNvPr id="12" name="U ターン矢印 11"/>
          <p:cNvSpPr/>
          <p:nvPr/>
        </p:nvSpPr>
        <p:spPr>
          <a:xfrm>
            <a:off x="3179745" y="3194634"/>
            <a:ext cx="3207434" cy="521976"/>
          </a:xfrm>
          <a:prstGeom prst="uturnArrow">
            <a:avLst>
              <a:gd name="adj1" fmla="val 25000"/>
              <a:gd name="adj2" fmla="val 23652"/>
              <a:gd name="adj3" fmla="val 37328"/>
              <a:gd name="adj4" fmla="val 43750"/>
              <a:gd name="adj5" fmla="val 1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95538" y="2180318"/>
            <a:ext cx="1532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i="1" u="sng" dirty="0" smtClean="0">
                <a:solidFill>
                  <a:srgbClr val="FF0000"/>
                </a:solidFill>
              </a:rPr>
              <a:t>１００倍</a:t>
            </a:r>
            <a:endParaRPr kumimoji="1" lang="en-US" altLang="ja-JP" sz="2000" b="1" i="1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18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928069"/>
            <a:ext cx="6962503" cy="1164422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１</a:t>
            </a:r>
            <a:r>
              <a:rPr lang="en-US" altLang="ja-JP" sz="2000" dirty="0" smtClean="0"/>
              <a:t>mL</a:t>
            </a:r>
            <a:r>
              <a:rPr lang="ja-JP" altLang="en-US" sz="2000" dirty="0" smtClean="0"/>
              <a:t>は１</a:t>
            </a:r>
            <a:r>
              <a:rPr lang="en-US" altLang="ja-JP" sz="2000" dirty="0" smtClean="0"/>
              <a:t>L</a:t>
            </a:r>
            <a:r>
              <a:rPr lang="ja-JP" altLang="en-US" sz="2000" dirty="0" smtClean="0"/>
              <a:t>の何分の何でしょう。</a:t>
            </a:r>
            <a:endParaRPr lang="en-US" altLang="ja-JP" sz="20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830596"/>
              </p:ext>
            </p:extLst>
          </p:nvPr>
        </p:nvGraphicFramePr>
        <p:xfrm>
          <a:off x="718457" y="2195502"/>
          <a:ext cx="8128000" cy="2335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１００㎠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１㎡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mL</a:t>
                      </a:r>
                      <a:endParaRPr kumimoji="1" lang="ja-JP" altLang="en-US" sz="240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１００㎤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１ｄ</a:t>
                      </a:r>
                      <a:r>
                        <a:rPr kumimoji="1" lang="en-US" altLang="ja-JP" sz="2400" dirty="0" smtClean="0">
                          <a:solidFill>
                            <a:schemeClr val="bg1"/>
                          </a:solidFill>
                        </a:rPr>
                        <a:t>L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 smtClean="0">
                          <a:solidFill>
                            <a:schemeClr val="bg1"/>
                          </a:solidFill>
                        </a:rPr>
                        <a:t>１０００㎤</a:t>
                      </a:r>
                      <a:endParaRPr lang="en-US" altLang="ja-JP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L</a:t>
                      </a:r>
                      <a:endParaRPr kumimoji="1" lang="ja-JP" alt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１㎥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err="1" smtClean="0">
                          <a:solidFill>
                            <a:srgbClr val="FFFF00"/>
                          </a:solidFill>
                        </a:rPr>
                        <a:t>kL</a:t>
                      </a:r>
                      <a:endParaRPr kumimoji="1" lang="ja-JP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  <p:sp>
        <p:nvSpPr>
          <p:cNvPr id="5" name="U ターン矢印 4"/>
          <p:cNvSpPr/>
          <p:nvPr/>
        </p:nvSpPr>
        <p:spPr>
          <a:xfrm rot="10800000">
            <a:off x="3094892" y="4378593"/>
            <a:ext cx="3418450" cy="43457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1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928068"/>
            <a:ext cx="6962503" cy="1496611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１ｍ</a:t>
            </a:r>
            <a:r>
              <a:rPr lang="en-US" altLang="ja-JP" sz="2000" dirty="0" smtClean="0"/>
              <a:t>L</a:t>
            </a:r>
            <a:r>
              <a:rPr lang="ja-JP" altLang="en-US" sz="2000" dirty="0" smtClean="0"/>
              <a:t>は１</a:t>
            </a:r>
            <a:r>
              <a:rPr lang="en-US" altLang="ja-JP" sz="2000" dirty="0" smtClean="0"/>
              <a:t>L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>1000</a:t>
            </a:r>
            <a:r>
              <a:rPr lang="ja-JP" altLang="en-US" sz="2000" dirty="0" smtClean="0"/>
              <a:t>分の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になっています。</a:t>
            </a:r>
            <a:endParaRPr lang="en-US" altLang="ja-JP" sz="2000" dirty="0" smtClean="0"/>
          </a:p>
          <a:p>
            <a:pPr algn="ctr"/>
            <a:r>
              <a:rPr lang="ja-JP" altLang="en-US" sz="2000" dirty="0"/>
              <a:t>ｍ</a:t>
            </a:r>
            <a:r>
              <a:rPr lang="ja-JP" altLang="en-US" sz="2000" dirty="0" smtClean="0"/>
              <a:t>（</a:t>
            </a:r>
            <a:r>
              <a:rPr lang="ja-JP" altLang="en-US" sz="2000" dirty="0"/>
              <a:t>ミリ</a:t>
            </a:r>
            <a:r>
              <a:rPr lang="ja-JP" altLang="en-US" sz="2000" dirty="0" smtClean="0"/>
              <a:t>）は１０００分の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の意味になっているんですよ。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ｋ（キロ）は１０００倍という意味になっているんです。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これで今日の学習は終わります。</a:t>
            </a:r>
            <a:endParaRPr lang="en-US" altLang="ja-JP" sz="20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718457" y="2195502"/>
          <a:ext cx="8128000" cy="2335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１００㎠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１㎡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mL</a:t>
                      </a:r>
                      <a:endParaRPr kumimoji="1" lang="ja-JP" altLang="en-US" sz="240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１００㎤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１ｄ</a:t>
                      </a:r>
                      <a:r>
                        <a:rPr kumimoji="1" lang="en-US" altLang="ja-JP" sz="2400" dirty="0" smtClean="0">
                          <a:solidFill>
                            <a:schemeClr val="bg1"/>
                          </a:solidFill>
                        </a:rPr>
                        <a:t>L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 smtClean="0">
                          <a:solidFill>
                            <a:schemeClr val="bg1"/>
                          </a:solidFill>
                        </a:rPr>
                        <a:t>１０００㎤</a:t>
                      </a:r>
                      <a:endParaRPr lang="en-US" altLang="ja-JP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L</a:t>
                      </a:r>
                      <a:endParaRPr kumimoji="1" lang="ja-JP" alt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１㎥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err="1" smtClean="0">
                          <a:solidFill>
                            <a:srgbClr val="FFFF00"/>
                          </a:solidFill>
                        </a:rPr>
                        <a:t>kL</a:t>
                      </a:r>
                      <a:endParaRPr kumimoji="1" lang="ja-JP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  <p:sp>
        <p:nvSpPr>
          <p:cNvPr id="5" name="U ターン矢印 4"/>
          <p:cNvSpPr/>
          <p:nvPr/>
        </p:nvSpPr>
        <p:spPr>
          <a:xfrm rot="10800000">
            <a:off x="3094892" y="4378593"/>
            <a:ext cx="3418450" cy="43457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42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7" y="339634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4911" y="739744"/>
            <a:ext cx="652740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Ｐ２５の練習問題の答え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１　式　３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４＝７２　　　　　　　　　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答え　７２㎤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２　①６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５＝１８０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答え　１８０㎤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②１０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３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６＝１８０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答え　１８０㎤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③７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７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７＝３４３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答え　３４３㎤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３　①（１２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４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６）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２＋５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４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６＝６９６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②（７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４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６）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２＋５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１２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６＝６９６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</a:t>
            </a:r>
            <a:r>
              <a:rPr lang="ja-JP" altLang="en-US" sz="2000" dirty="0">
                <a:solidFill>
                  <a:schemeClr val="bg1"/>
                </a:solidFill>
              </a:rPr>
              <a:t>③</a:t>
            </a:r>
            <a:r>
              <a:rPr lang="ja-JP" altLang="en-US" sz="2000" dirty="0" smtClean="0">
                <a:solidFill>
                  <a:schemeClr val="bg1"/>
                </a:solidFill>
              </a:rPr>
              <a:t>１２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１２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６ー７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４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６＝６９６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①，②，③のいずれかであれば、○。答え６９６㎥</a:t>
            </a:r>
            <a:endParaRPr lang="en-US" altLang="ja-JP" sz="2000" dirty="0" smtClean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33514" y="1406769"/>
            <a:ext cx="43750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４　式　２０</a:t>
            </a:r>
            <a:r>
              <a:rPr kumimoji="1" lang="en-US" altLang="ja-JP" sz="20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４０</a:t>
            </a:r>
            <a:r>
              <a:rPr kumimoji="1" lang="en-US" altLang="ja-JP" sz="20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２０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＝１６０００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　　　１６０００㎤＝１６Ｌ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答え　１６Ｌ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9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545455"/>
            <a:ext cx="6962503" cy="1929649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今日は、長さの単位をもとにして、体積の単位の関係を調べていきます。では、表をノートに書きましょう。</a:t>
            </a:r>
            <a:endParaRPr lang="en-US" altLang="ja-JP" sz="20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621857"/>
              </p:ext>
            </p:extLst>
          </p:nvPr>
        </p:nvGraphicFramePr>
        <p:xfrm>
          <a:off x="718457" y="2195502"/>
          <a:ext cx="8128000" cy="20696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5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545455"/>
            <a:ext cx="6962503" cy="1929649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まず、</a:t>
            </a:r>
            <a:r>
              <a:rPr lang="ja-JP" altLang="en-US" sz="2000" dirty="0"/>
              <a:t>１辺が１㎝の正方形の面積は</a:t>
            </a:r>
            <a:endParaRPr lang="en-US" altLang="ja-JP" sz="2000" dirty="0"/>
          </a:p>
          <a:p>
            <a:pPr algn="ctr"/>
            <a:r>
              <a:rPr lang="ja-JP" altLang="en-US" sz="2000" dirty="0"/>
              <a:t>どうあらわせばよいでしょう。①に答えを書きましょう。</a:t>
            </a:r>
            <a:endParaRPr lang="en-US" altLang="ja-JP" sz="2000" dirty="0"/>
          </a:p>
          <a:p>
            <a:pPr algn="ctr"/>
            <a:r>
              <a:rPr lang="ja-JP" altLang="en-US" sz="2000" dirty="0" smtClean="0"/>
              <a:t>また、</a:t>
            </a:r>
            <a:r>
              <a:rPr lang="ja-JP" altLang="en-US" sz="2000" dirty="0"/>
              <a:t>１辺が１㎝の立方体の体積は</a:t>
            </a:r>
            <a:endParaRPr lang="en-US" altLang="ja-JP" sz="2000" dirty="0"/>
          </a:p>
          <a:p>
            <a:pPr algn="ctr"/>
            <a:r>
              <a:rPr lang="ja-JP" altLang="en-US" sz="2000" dirty="0"/>
              <a:t>どう表せばよいでしょう。②に答えを書きましょう</a:t>
            </a:r>
            <a:r>
              <a:rPr lang="ja-JP" altLang="en-US" sz="2000" dirty="0" smtClean="0"/>
              <a:t>。</a:t>
            </a:r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23541"/>
              </p:ext>
            </p:extLst>
          </p:nvPr>
        </p:nvGraphicFramePr>
        <p:xfrm>
          <a:off x="718457" y="2195502"/>
          <a:ext cx="8128000" cy="20696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②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06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545455"/>
            <a:ext cx="6962503" cy="1929649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ま</a:t>
            </a:r>
            <a:r>
              <a:rPr lang="ja-JP" altLang="en-US" sz="2000" dirty="0"/>
              <a:t>ず</a:t>
            </a:r>
            <a:r>
              <a:rPr lang="ja-JP" altLang="en-US" sz="2000" dirty="0" smtClean="0"/>
              <a:t>、</a:t>
            </a:r>
            <a:r>
              <a:rPr lang="ja-JP" altLang="en-US" sz="2000" dirty="0"/>
              <a:t>１辺が１㎝の正方形の面積</a:t>
            </a:r>
            <a:r>
              <a:rPr lang="ja-JP" altLang="en-US" sz="2000" dirty="0" smtClean="0"/>
              <a:t>は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１ｃｍ</a:t>
            </a:r>
            <a:r>
              <a:rPr lang="en-US" altLang="ja-JP" sz="2000" dirty="0" smtClean="0"/>
              <a:t>×</a:t>
            </a:r>
            <a:r>
              <a:rPr lang="ja-JP" altLang="en-US" sz="2000" dirty="0" smtClean="0"/>
              <a:t>１ｃｍ＝１㎠です。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また、</a:t>
            </a:r>
            <a:r>
              <a:rPr lang="ja-JP" altLang="en-US" sz="2000" dirty="0"/>
              <a:t>１辺が１㎝の立方体の体積は</a:t>
            </a:r>
            <a:endParaRPr lang="en-US" altLang="ja-JP" sz="2000" dirty="0"/>
          </a:p>
          <a:p>
            <a:pPr algn="ctr"/>
            <a:r>
              <a:rPr lang="ja-JP" altLang="en-US" sz="2000" dirty="0"/>
              <a:t>１ｃｍ</a:t>
            </a:r>
            <a:r>
              <a:rPr lang="en-US" altLang="ja-JP" sz="2000" dirty="0"/>
              <a:t>×</a:t>
            </a:r>
            <a:r>
              <a:rPr lang="ja-JP" altLang="en-US" sz="2000" dirty="0"/>
              <a:t>１ｃｍ</a:t>
            </a:r>
            <a:r>
              <a:rPr lang="en-US" altLang="ja-JP" sz="2000" dirty="0"/>
              <a:t>×</a:t>
            </a:r>
            <a:r>
              <a:rPr lang="ja-JP" altLang="en-US" sz="2000" dirty="0"/>
              <a:t>１ｃｍ＝１㎤です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また、１㎤＝１</a:t>
            </a:r>
            <a:r>
              <a:rPr lang="en-US" altLang="ja-JP" sz="2000" dirty="0" smtClean="0"/>
              <a:t>ml</a:t>
            </a:r>
            <a:r>
              <a:rPr lang="ja-JP" altLang="en-US" sz="2000" dirty="0" smtClean="0"/>
              <a:t>としても表せます。</a:t>
            </a:r>
            <a:endParaRPr lang="en-US" altLang="ja-JP" sz="20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500525"/>
              </p:ext>
            </p:extLst>
          </p:nvPr>
        </p:nvGraphicFramePr>
        <p:xfrm>
          <a:off x="718457" y="2195502"/>
          <a:ext cx="8128000" cy="22027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mL</a:t>
                      </a:r>
                      <a:endParaRPr kumimoji="1" lang="ja-JP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86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545455"/>
            <a:ext cx="6962503" cy="1929649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次</a:t>
            </a:r>
            <a:r>
              <a:rPr lang="ja-JP" altLang="en-US" sz="2000" dirty="0" smtClean="0"/>
              <a:t>に、</a:t>
            </a:r>
            <a:r>
              <a:rPr lang="ja-JP" altLang="en-US" sz="2000" dirty="0"/>
              <a:t>１辺が</a:t>
            </a:r>
            <a:r>
              <a:rPr lang="ja-JP" altLang="en-US" sz="2000" dirty="0" smtClean="0"/>
              <a:t>１０㎝</a:t>
            </a:r>
            <a:r>
              <a:rPr lang="ja-JP" altLang="en-US" sz="2000" dirty="0"/>
              <a:t>の立方体の体積は</a:t>
            </a:r>
            <a:endParaRPr lang="en-US" altLang="ja-JP" sz="2000" dirty="0"/>
          </a:p>
          <a:p>
            <a:pPr algn="ctr"/>
            <a:r>
              <a:rPr lang="ja-JP" altLang="en-US" sz="2000" dirty="0"/>
              <a:t>どう表せばよいでしょう。②に答えを書きましょう。</a:t>
            </a:r>
            <a:endParaRPr lang="en-US" altLang="ja-JP" sz="2000" dirty="0"/>
          </a:p>
          <a:p>
            <a:pPr algn="ctr"/>
            <a:r>
              <a:rPr lang="ja-JP" altLang="en-US" sz="2000" dirty="0"/>
              <a:t>また、１辺が</a:t>
            </a:r>
            <a:r>
              <a:rPr lang="ja-JP" altLang="en-US" sz="2000" dirty="0" smtClean="0"/>
              <a:t>１０㎝</a:t>
            </a:r>
            <a:r>
              <a:rPr lang="ja-JP" altLang="en-US" sz="2000" dirty="0"/>
              <a:t>の正方形の面積は</a:t>
            </a:r>
            <a:endParaRPr lang="en-US" altLang="ja-JP" sz="2000" dirty="0"/>
          </a:p>
          <a:p>
            <a:pPr algn="ctr"/>
            <a:r>
              <a:rPr lang="ja-JP" altLang="en-US" sz="2000" dirty="0"/>
              <a:t>どうあらわせばよいでしょう。①に答えを書きましょう。</a:t>
            </a:r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425692"/>
              </p:ext>
            </p:extLst>
          </p:nvPr>
        </p:nvGraphicFramePr>
        <p:xfrm>
          <a:off x="718457" y="2195502"/>
          <a:ext cx="8128000" cy="22027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mL</a:t>
                      </a:r>
                      <a:endParaRPr kumimoji="1" lang="ja-JP" altLang="en-US" sz="240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②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14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545455"/>
            <a:ext cx="6962503" cy="1929649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１</a:t>
            </a:r>
            <a:r>
              <a:rPr lang="ja-JP" altLang="en-US" sz="2000" dirty="0"/>
              <a:t>辺が</a:t>
            </a:r>
            <a:r>
              <a:rPr lang="ja-JP" altLang="en-US" sz="2000" dirty="0" smtClean="0"/>
              <a:t>１０㎝</a:t>
            </a:r>
            <a:r>
              <a:rPr lang="ja-JP" altLang="en-US" sz="2000" dirty="0"/>
              <a:t>の正方形の面積は</a:t>
            </a:r>
            <a:endParaRPr lang="en-US" altLang="ja-JP" sz="2000" dirty="0"/>
          </a:p>
          <a:p>
            <a:pPr algn="ctr"/>
            <a:r>
              <a:rPr lang="ja-JP" altLang="en-US" sz="2000" dirty="0" smtClean="0"/>
              <a:t>１０ｃｍ</a:t>
            </a:r>
            <a:r>
              <a:rPr lang="en-US" altLang="ja-JP" sz="2000" dirty="0" smtClean="0"/>
              <a:t>×</a:t>
            </a:r>
            <a:r>
              <a:rPr lang="ja-JP" altLang="en-US" sz="2000" dirty="0" smtClean="0"/>
              <a:t>１０ｃｍ＝１００㎠です。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１</a:t>
            </a:r>
            <a:r>
              <a:rPr lang="ja-JP" altLang="en-US" sz="2000" dirty="0"/>
              <a:t>辺が１０㎝の立方体の体積は</a:t>
            </a:r>
            <a:endParaRPr lang="en-US" altLang="ja-JP" sz="2000" dirty="0"/>
          </a:p>
          <a:p>
            <a:pPr algn="ctr"/>
            <a:r>
              <a:rPr lang="ja-JP" altLang="en-US" sz="2000" dirty="0"/>
              <a:t>１０ｃｍ</a:t>
            </a:r>
            <a:r>
              <a:rPr lang="en-US" altLang="ja-JP" sz="2000" dirty="0"/>
              <a:t>×</a:t>
            </a:r>
            <a:r>
              <a:rPr lang="ja-JP" altLang="en-US" sz="2000" dirty="0"/>
              <a:t>１０ｃｍ</a:t>
            </a:r>
            <a:r>
              <a:rPr lang="en-US" altLang="ja-JP" sz="2000" dirty="0"/>
              <a:t>×</a:t>
            </a:r>
            <a:r>
              <a:rPr lang="ja-JP" altLang="en-US" sz="2000" dirty="0"/>
              <a:t>１０ｃｍ＝１０００㎤</a:t>
            </a:r>
            <a:r>
              <a:rPr lang="ja-JP" altLang="en-US" sz="2000" dirty="0" smtClean="0"/>
              <a:t>です。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１０００㎤＝何</a:t>
            </a:r>
            <a:r>
              <a:rPr lang="en-US" altLang="ja-JP" sz="2000" dirty="0" smtClean="0"/>
              <a:t>L</a:t>
            </a:r>
            <a:r>
              <a:rPr lang="ja-JP" altLang="en-US" sz="2000" dirty="0" err="1" smtClean="0"/>
              <a:t>で</a:t>
            </a:r>
            <a:r>
              <a:rPr lang="ja-JP" altLang="en-US" sz="2000" dirty="0" smtClean="0"/>
              <a:t>したか？</a:t>
            </a:r>
            <a:endParaRPr lang="en-US" altLang="ja-JP" sz="2000" dirty="0"/>
          </a:p>
          <a:p>
            <a:pPr algn="ctr"/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955940"/>
              </p:ext>
            </p:extLst>
          </p:nvPr>
        </p:nvGraphicFramePr>
        <p:xfrm>
          <a:off x="718457" y="2195502"/>
          <a:ext cx="8128000" cy="2335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１００㎠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mL</a:t>
                      </a:r>
                      <a:endParaRPr kumimoji="1" lang="ja-JP" altLang="en-US" sz="240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 smtClean="0">
                          <a:solidFill>
                            <a:schemeClr val="bg1"/>
                          </a:solidFill>
                        </a:rPr>
                        <a:t>１０００㎤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99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545455"/>
            <a:ext cx="6962503" cy="1929649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次に</a:t>
            </a:r>
            <a:r>
              <a:rPr lang="ja-JP" altLang="en-US" sz="2000" dirty="0" smtClean="0"/>
              <a:t>、</a:t>
            </a:r>
            <a:r>
              <a:rPr lang="ja-JP" altLang="en-US" sz="2000" dirty="0"/>
              <a:t>１辺が１ｍの正方形の面積は</a:t>
            </a:r>
            <a:endParaRPr lang="en-US" altLang="ja-JP" sz="2000" dirty="0"/>
          </a:p>
          <a:p>
            <a:pPr algn="ctr"/>
            <a:r>
              <a:rPr lang="ja-JP" altLang="en-US" sz="2000" dirty="0"/>
              <a:t>どうあらわせばよいでしょう。①に答えを書きましょう。</a:t>
            </a:r>
            <a:endParaRPr lang="en-US" altLang="ja-JP" sz="2000" dirty="0"/>
          </a:p>
          <a:p>
            <a:pPr algn="ctr"/>
            <a:r>
              <a:rPr lang="ja-JP" altLang="en-US" sz="2000" dirty="0" smtClean="0"/>
              <a:t>また、</a:t>
            </a:r>
            <a:r>
              <a:rPr lang="ja-JP" altLang="en-US" sz="2000" dirty="0"/>
              <a:t>１辺が１ｍの立方体の体積は</a:t>
            </a:r>
            <a:endParaRPr lang="en-US" altLang="ja-JP" sz="2000" dirty="0"/>
          </a:p>
          <a:p>
            <a:pPr algn="ctr"/>
            <a:r>
              <a:rPr lang="ja-JP" altLang="en-US" sz="2000" dirty="0"/>
              <a:t>どう表せばよいでしょう。②に答えを書きましょう</a:t>
            </a:r>
            <a:r>
              <a:rPr lang="ja-JP" altLang="en-US" sz="2000" dirty="0" smtClean="0"/>
              <a:t>。</a:t>
            </a:r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260690"/>
              </p:ext>
            </p:extLst>
          </p:nvPr>
        </p:nvGraphicFramePr>
        <p:xfrm>
          <a:off x="718457" y="2195502"/>
          <a:ext cx="8128000" cy="2335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１００㎠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mL</a:t>
                      </a:r>
                      <a:endParaRPr kumimoji="1" lang="ja-JP" altLang="en-US" sz="240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 smtClean="0">
                          <a:solidFill>
                            <a:schemeClr val="bg1"/>
                          </a:solidFill>
                        </a:rPr>
                        <a:t>１０００㎤</a:t>
                      </a:r>
                      <a:endParaRPr lang="en-US" altLang="ja-JP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L</a:t>
                      </a:r>
                      <a:endParaRPr kumimoji="1" lang="ja-JP" alt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②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80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564837"/>
            <a:ext cx="6962503" cy="2254797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１</a:t>
            </a:r>
            <a:r>
              <a:rPr lang="ja-JP" altLang="en-US" sz="2000" dirty="0"/>
              <a:t>辺</a:t>
            </a:r>
            <a:r>
              <a:rPr lang="ja-JP" altLang="en-US" sz="2000" dirty="0" smtClean="0"/>
              <a:t>が１ｍの</a:t>
            </a:r>
            <a:r>
              <a:rPr lang="ja-JP" altLang="en-US" sz="2000" dirty="0"/>
              <a:t>正方形の面積</a:t>
            </a:r>
            <a:r>
              <a:rPr lang="ja-JP" altLang="en-US" sz="2000" dirty="0" smtClean="0"/>
              <a:t>は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１ｍ</a:t>
            </a:r>
            <a:r>
              <a:rPr lang="en-US" altLang="ja-JP" sz="2000" dirty="0" smtClean="0"/>
              <a:t>×</a:t>
            </a:r>
            <a:r>
              <a:rPr lang="ja-JP" altLang="en-US" sz="2000" dirty="0" smtClean="0"/>
              <a:t>１ｍ＝１㎡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また</a:t>
            </a:r>
            <a:r>
              <a:rPr lang="ja-JP" altLang="en-US" sz="2000" dirty="0"/>
              <a:t>、</a:t>
            </a:r>
            <a:r>
              <a:rPr lang="ja-JP" altLang="en-US" sz="2000" dirty="0" smtClean="0"/>
              <a:t>１</a:t>
            </a:r>
            <a:r>
              <a:rPr lang="ja-JP" altLang="en-US" sz="2000" dirty="0"/>
              <a:t>辺が１ｍの立方体の体積は</a:t>
            </a:r>
            <a:endParaRPr lang="en-US" altLang="ja-JP" sz="2000" dirty="0"/>
          </a:p>
          <a:p>
            <a:pPr algn="ctr"/>
            <a:r>
              <a:rPr lang="ja-JP" altLang="en-US" sz="2000" dirty="0"/>
              <a:t>１ｍ</a:t>
            </a:r>
            <a:r>
              <a:rPr lang="en-US" altLang="ja-JP" sz="2000" dirty="0"/>
              <a:t>×</a:t>
            </a:r>
            <a:r>
              <a:rPr lang="ja-JP" altLang="en-US" sz="2000" dirty="0"/>
              <a:t>１ｍ</a:t>
            </a:r>
            <a:r>
              <a:rPr lang="en-US" altLang="ja-JP" sz="2000" dirty="0"/>
              <a:t>×</a:t>
            </a:r>
            <a:r>
              <a:rPr lang="ja-JP" altLang="en-US" sz="2000" dirty="0"/>
              <a:t>１ｍ＝１</a:t>
            </a:r>
            <a:r>
              <a:rPr lang="ja-JP" altLang="en-US" sz="2000" dirty="0" smtClean="0"/>
              <a:t>㎥です。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１</a:t>
            </a:r>
            <a:r>
              <a:rPr lang="en-US" altLang="ja-JP" sz="2000" dirty="0" err="1" smtClean="0"/>
              <a:t>kL</a:t>
            </a:r>
            <a:r>
              <a:rPr lang="ja-JP" altLang="en-US" sz="2000" dirty="0" smtClean="0"/>
              <a:t>は、１０００</a:t>
            </a:r>
            <a:r>
              <a:rPr lang="en-US" altLang="ja-JP" sz="2000" dirty="0" smtClean="0"/>
              <a:t>L</a:t>
            </a:r>
            <a:r>
              <a:rPr lang="ja-JP" altLang="en-US" sz="2000" dirty="0" smtClean="0"/>
              <a:t>です。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では、１</a:t>
            </a:r>
            <a:r>
              <a:rPr lang="en-US" altLang="ja-JP" sz="2000" dirty="0" err="1" smtClean="0"/>
              <a:t>kL</a:t>
            </a:r>
            <a:r>
              <a:rPr lang="ja-JP" altLang="en-US" sz="2000" dirty="0" smtClean="0"/>
              <a:t>は表のどこに入るでしょう。</a:t>
            </a:r>
            <a:endParaRPr lang="en-US" altLang="ja-JP" sz="2000" dirty="0"/>
          </a:p>
          <a:p>
            <a:pPr algn="ctr"/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494975"/>
              </p:ext>
            </p:extLst>
          </p:nvPr>
        </p:nvGraphicFramePr>
        <p:xfrm>
          <a:off x="718457" y="2195502"/>
          <a:ext cx="8128000" cy="2335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１００㎠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mL</a:t>
                      </a:r>
                      <a:endParaRPr kumimoji="1" lang="ja-JP" altLang="en-US" sz="240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 smtClean="0">
                          <a:solidFill>
                            <a:schemeClr val="bg1"/>
                          </a:solidFill>
                        </a:rPr>
                        <a:t>１０００㎤</a:t>
                      </a:r>
                      <a:endParaRPr lang="en-US" altLang="ja-JP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L</a:t>
                      </a:r>
                      <a:endParaRPr kumimoji="1" lang="ja-JP" alt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１㎥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7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258492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長さの単位をもとにして、体積の単位の関係を調べよう。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611643" y="4928069"/>
            <a:ext cx="6962503" cy="1164422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１００㎤＝</a:t>
            </a:r>
            <a:r>
              <a:rPr lang="en-US" altLang="ja-JP" sz="2000" dirty="0" smtClean="0"/>
              <a:t>1dL</a:t>
            </a:r>
            <a:r>
              <a:rPr lang="ja-JP" altLang="en-US" sz="2000" dirty="0" smtClean="0"/>
              <a:t>です。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では、この表を使って体積の単位の関係を調べよう。</a:t>
            </a:r>
            <a:endParaRPr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Ｐ２４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439776"/>
              </p:ext>
            </p:extLst>
          </p:nvPr>
        </p:nvGraphicFramePr>
        <p:xfrm>
          <a:off x="718457" y="2195502"/>
          <a:ext cx="8128000" cy="2335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04987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75485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98815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832213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90631282"/>
                    </a:ext>
                  </a:extLst>
                </a:gridCol>
              </a:tblGrid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１辺の長さ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１０ｃｍ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</a:rPr>
                        <a:t>１ｍ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734224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正方形の面積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１００㎠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１㎠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423922"/>
                  </a:ext>
                </a:extLst>
              </a:tr>
              <a:tr h="68989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立方体の体積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mL</a:t>
                      </a:r>
                      <a:endParaRPr kumimoji="1" lang="ja-JP" altLang="en-US" sz="240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１００㎤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１ｄ</a:t>
                      </a:r>
                      <a:r>
                        <a:rPr kumimoji="1" lang="en-US" altLang="ja-JP" sz="2400" dirty="0" smtClean="0">
                          <a:solidFill>
                            <a:schemeClr val="bg1"/>
                          </a:solidFill>
                        </a:rPr>
                        <a:t>L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 smtClean="0">
                          <a:solidFill>
                            <a:schemeClr val="bg1"/>
                          </a:solidFill>
                        </a:rPr>
                        <a:t>１０００㎤</a:t>
                      </a:r>
                      <a:endParaRPr lang="en-US" altLang="ja-JP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smtClean="0">
                          <a:solidFill>
                            <a:srgbClr val="FFFF00"/>
                          </a:solidFill>
                        </a:rPr>
                        <a:t>L</a:t>
                      </a:r>
                      <a:endParaRPr kumimoji="1" lang="ja-JP" alt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１㎥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00"/>
                          </a:solidFill>
                        </a:rPr>
                        <a:t>１</a:t>
                      </a:r>
                      <a:r>
                        <a:rPr kumimoji="1" lang="en-US" altLang="ja-JP" sz="2400" dirty="0" err="1" smtClean="0">
                          <a:solidFill>
                            <a:srgbClr val="FFFF00"/>
                          </a:solidFill>
                        </a:rPr>
                        <a:t>kL</a:t>
                      </a:r>
                      <a:endParaRPr kumimoji="1" lang="ja-JP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89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07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1274</Words>
  <Application>Microsoft Office PowerPoint</Application>
  <PresentationFormat>ワイド画面</PresentationFormat>
  <Paragraphs>263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游ゴシック</vt:lpstr>
      <vt:lpstr>游ゴシック Light</vt:lpstr>
      <vt:lpstr>Arial</vt:lpstr>
      <vt:lpstr>Office テーマ</vt:lpstr>
      <vt:lpstr>６時間目　算数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1時間目　算数</dc:title>
  <dc:creator>m-yosidak</dc:creator>
  <cp:lastModifiedBy>shiinat</cp:lastModifiedBy>
  <cp:revision>120</cp:revision>
  <dcterms:created xsi:type="dcterms:W3CDTF">2020-04-30T00:14:24Z</dcterms:created>
  <dcterms:modified xsi:type="dcterms:W3CDTF">2020-05-18T04:36:16Z</dcterms:modified>
</cp:coreProperties>
</file>