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0" r:id="rId2"/>
    <p:sldId id="269" r:id="rId3"/>
    <p:sldId id="270" r:id="rId4"/>
    <p:sldId id="271" r:id="rId5"/>
    <p:sldId id="265" r:id="rId6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15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0367D16-859D-4300-A7C6-29CECBB62B28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5AD64879-0296-4266-B306-261E5E056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982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73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97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19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7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54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36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47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43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03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64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1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30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4" y="262299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045029" y="862149"/>
            <a:ext cx="4713635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b="1" dirty="0" smtClean="0">
              <a:solidFill>
                <a:schemeClr val="bg1"/>
              </a:solidFill>
            </a:endParaRPr>
          </a:p>
          <a:p>
            <a:r>
              <a:rPr lang="ja-JP" altLang="en-US" sz="2400" b="1" dirty="0">
                <a:solidFill>
                  <a:schemeClr val="bg1"/>
                </a:solidFill>
              </a:rPr>
              <a:t>レンガ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と植木</a:t>
            </a:r>
            <a:r>
              <a:rPr lang="ja-JP" altLang="en-US" sz="2400" b="1" dirty="0" err="1" smtClean="0">
                <a:solidFill>
                  <a:schemeClr val="bg1"/>
                </a:solidFill>
              </a:rPr>
              <a:t>ばち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で、積む数と高さの関係を調べ、くらべよう。</a:t>
            </a:r>
            <a:endParaRPr kumimoji="1" lang="en-US" altLang="ja-JP" sz="2400" b="1" dirty="0" smtClean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681824" y="5471177"/>
            <a:ext cx="1358536" cy="619038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731520" y="5406464"/>
            <a:ext cx="6949440" cy="1053499"/>
          </a:xfrm>
          <a:prstGeom prst="wedgeRoundRectCallout">
            <a:avLst>
              <a:gd name="adj1" fmla="val 53676"/>
              <a:gd name="adj2" fmla="val -2692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問題文を読み、課題を書きましょう。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アの問題を読み、表をノートに自分で書きましょう。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91349" y="862149"/>
            <a:ext cx="4532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7017" y="367984"/>
            <a:ext cx="5408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b="1" dirty="0" smtClean="0">
                <a:solidFill>
                  <a:schemeClr val="bg1">
                    <a:lumMod val="95000"/>
                  </a:schemeClr>
                </a:solidFill>
              </a:rPr>
              <a:t>５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／２０（水）Ｐ２８．２９．３０　比例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249540"/>
              </p:ext>
            </p:extLst>
          </p:nvPr>
        </p:nvGraphicFramePr>
        <p:xfrm>
          <a:off x="1045028" y="2615182"/>
          <a:ext cx="603261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2617">
                  <a:extLst>
                    <a:ext uri="{9D8B030D-6E8A-4147-A177-3AD203B41FA5}">
                      <a16:colId xmlns:a16="http://schemas.microsoft.com/office/drawing/2014/main" val="300496891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1647764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7643704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5174833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2329905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94339441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3568662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975478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レンガの数（個）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１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２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４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５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６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868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全体の高さ（ｃｍ）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82886"/>
                  </a:ext>
                </a:extLst>
              </a:tr>
            </a:tbl>
          </a:graphicData>
        </a:graphic>
      </p:graphicFrame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675825"/>
              </p:ext>
            </p:extLst>
          </p:nvPr>
        </p:nvGraphicFramePr>
        <p:xfrm>
          <a:off x="1045028" y="4226403"/>
          <a:ext cx="603261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2617">
                  <a:extLst>
                    <a:ext uri="{9D8B030D-6E8A-4147-A177-3AD203B41FA5}">
                      <a16:colId xmlns:a16="http://schemas.microsoft.com/office/drawing/2014/main" val="300496891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1647764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7643704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5174833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2329905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94339441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3568662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975478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植木</a:t>
                      </a:r>
                      <a:r>
                        <a:rPr kumimoji="1" lang="ja-JP" altLang="en-US" sz="1800" b="1" dirty="0" err="1" smtClean="0">
                          <a:solidFill>
                            <a:schemeClr val="bg1"/>
                          </a:solidFill>
                        </a:rPr>
                        <a:t>ばちの</a:t>
                      </a: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数（個）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１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２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４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５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６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868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全体の高さ（ｃｍ）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82886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731520" y="2062478"/>
            <a:ext cx="502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ア　レンガの数と全体の高さの関係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31520" y="3580958"/>
            <a:ext cx="502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　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　植木</a:t>
            </a:r>
            <a:r>
              <a:rPr kumimoji="1" lang="ja-JP" altLang="en-US" b="1" dirty="0" err="1" smtClean="0">
                <a:solidFill>
                  <a:schemeClr val="bg1"/>
                </a:solidFill>
              </a:rPr>
              <a:t>ばちの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数と全体の高さの関係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37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4" y="262299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045029" y="862149"/>
            <a:ext cx="4713635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b="1" dirty="0" smtClean="0">
              <a:solidFill>
                <a:schemeClr val="bg1"/>
              </a:solidFill>
            </a:endParaRPr>
          </a:p>
          <a:p>
            <a:r>
              <a:rPr lang="ja-JP" altLang="en-US" sz="2400" b="1" dirty="0">
                <a:solidFill>
                  <a:schemeClr val="bg1"/>
                </a:solidFill>
              </a:rPr>
              <a:t>レンガ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と植木</a:t>
            </a:r>
            <a:r>
              <a:rPr lang="ja-JP" altLang="en-US" sz="2400" b="1" dirty="0" err="1" smtClean="0">
                <a:solidFill>
                  <a:schemeClr val="bg1"/>
                </a:solidFill>
              </a:rPr>
              <a:t>ばち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で、積む数と高さの関係を調べ、くらべよう。</a:t>
            </a:r>
            <a:endParaRPr kumimoji="1" lang="en-US" altLang="ja-JP" sz="2400" b="1" dirty="0" smtClean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681824" y="5471177"/>
            <a:ext cx="1358536" cy="619038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731520" y="5406464"/>
            <a:ext cx="6949440" cy="1053499"/>
          </a:xfrm>
          <a:prstGeom prst="wedgeRoundRectCallout">
            <a:avLst>
              <a:gd name="adj1" fmla="val 53676"/>
              <a:gd name="adj2" fmla="val -2692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書いた表はあっていましたか？イとウの問題に取り組みましょう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algn="ctr"/>
            <a:r>
              <a:rPr lang="ja-JP" altLang="en-US" dirty="0"/>
              <a:t>レンガ</a:t>
            </a:r>
            <a:r>
              <a:rPr lang="ja-JP" altLang="en-US" dirty="0" smtClean="0"/>
              <a:t>の数が</a:t>
            </a:r>
            <a:r>
              <a:rPr lang="en-US" altLang="ja-JP" dirty="0" smtClean="0"/>
              <a:t>2</a:t>
            </a:r>
            <a:r>
              <a:rPr lang="ja-JP" altLang="en-US" dirty="0" smtClean="0"/>
              <a:t>倍、</a:t>
            </a:r>
            <a:r>
              <a:rPr lang="en-US" altLang="ja-JP" dirty="0" smtClean="0"/>
              <a:t>3</a:t>
            </a:r>
            <a:r>
              <a:rPr lang="ja-JP" altLang="en-US" dirty="0" smtClean="0"/>
              <a:t>倍になると、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全体の高さは２倍、３倍になっているでしょうか？</a:t>
            </a:r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91349" y="862149"/>
            <a:ext cx="4532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7017" y="367984"/>
            <a:ext cx="5408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lang="ja-JP" altLang="en-US" sz="2000" b="1" dirty="0">
                <a:solidFill>
                  <a:schemeClr val="bg1">
                    <a:lumMod val="95000"/>
                  </a:schemeClr>
                </a:solidFill>
              </a:rPr>
              <a:t> ５</a:t>
            </a:r>
            <a:r>
              <a:rPr lang="ja-JP" altLang="en-US" sz="2000" b="1" dirty="0">
                <a:solidFill>
                  <a:schemeClr val="bg1"/>
                </a:solidFill>
              </a:rPr>
              <a:t>／２０（水）Ｐ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２８．２９．３０　比例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8050"/>
              </p:ext>
            </p:extLst>
          </p:nvPr>
        </p:nvGraphicFramePr>
        <p:xfrm>
          <a:off x="1045028" y="2615182"/>
          <a:ext cx="603261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2617">
                  <a:extLst>
                    <a:ext uri="{9D8B030D-6E8A-4147-A177-3AD203B41FA5}">
                      <a16:colId xmlns:a16="http://schemas.microsoft.com/office/drawing/2014/main" val="300496891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1647764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7643704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5174833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2329905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94339441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3568662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975478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レンガの数（個）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１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２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４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５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６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868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全体の高さ（ｃｍ）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82886"/>
                  </a:ext>
                </a:extLst>
              </a:tr>
            </a:tbl>
          </a:graphicData>
        </a:graphic>
      </p:graphicFrame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26873"/>
              </p:ext>
            </p:extLst>
          </p:nvPr>
        </p:nvGraphicFramePr>
        <p:xfrm>
          <a:off x="1045028" y="4226403"/>
          <a:ext cx="603261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2617">
                  <a:extLst>
                    <a:ext uri="{9D8B030D-6E8A-4147-A177-3AD203B41FA5}">
                      <a16:colId xmlns:a16="http://schemas.microsoft.com/office/drawing/2014/main" val="300496891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1647764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7643704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5174833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2329905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943394415"/>
                    </a:ext>
                  </a:extLst>
                </a:gridCol>
                <a:gridCol w="507658">
                  <a:extLst>
                    <a:ext uri="{9D8B030D-6E8A-4147-A177-3AD203B41FA5}">
                      <a16:colId xmlns:a16="http://schemas.microsoft.com/office/drawing/2014/main" val="3135686625"/>
                    </a:ext>
                  </a:extLst>
                </a:gridCol>
                <a:gridCol w="572342">
                  <a:extLst>
                    <a:ext uri="{9D8B030D-6E8A-4147-A177-3AD203B41FA5}">
                      <a16:colId xmlns:a16="http://schemas.microsoft.com/office/drawing/2014/main" val="3975478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植木</a:t>
                      </a:r>
                      <a:r>
                        <a:rPr kumimoji="1" lang="ja-JP" altLang="en-US" sz="1800" b="1" dirty="0" err="1" smtClean="0">
                          <a:solidFill>
                            <a:schemeClr val="bg1"/>
                          </a:solidFill>
                        </a:rPr>
                        <a:t>ばちの</a:t>
                      </a: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数（個）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１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２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４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５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６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868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全体の高さ（ｃｍ）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24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27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82886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731520" y="2062478"/>
            <a:ext cx="502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ア　レンガの数と全体の高さの関係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31520" y="3580958"/>
            <a:ext cx="502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　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　植木</a:t>
            </a:r>
            <a:r>
              <a:rPr kumimoji="1" lang="ja-JP" altLang="en-US" b="1" dirty="0" err="1" smtClean="0">
                <a:solidFill>
                  <a:schemeClr val="bg1"/>
                </a:solidFill>
              </a:rPr>
              <a:t>ばちの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数と全体の高さの関係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91349" y="862149"/>
            <a:ext cx="45320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/>
                </a:solidFill>
              </a:rPr>
              <a:t>イ　レンガが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2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倍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3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倍になると、全体　　　の高さは、</a:t>
            </a:r>
            <a:endParaRPr kumimoji="1" lang="en-US" altLang="ja-JP" sz="2000" b="1" dirty="0" smtClean="0">
              <a:solidFill>
                <a:schemeClr val="bg1"/>
              </a:solidFill>
            </a:endParaRPr>
          </a:p>
          <a:p>
            <a:endParaRPr lang="en-US" altLang="ja-JP" sz="2000" b="1" dirty="0">
              <a:solidFill>
                <a:schemeClr val="bg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bg1"/>
                </a:solidFill>
              </a:rPr>
              <a:t>ウ　植木</a:t>
            </a:r>
            <a:r>
              <a:rPr kumimoji="1" lang="ja-JP" altLang="en-US" sz="2000" b="1" dirty="0" err="1" smtClean="0">
                <a:solidFill>
                  <a:schemeClr val="bg1"/>
                </a:solidFill>
              </a:rPr>
              <a:t>ばちの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数が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2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倍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3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倍になると、全体の高さは、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U ターン矢印 1"/>
          <p:cNvSpPr/>
          <p:nvPr/>
        </p:nvSpPr>
        <p:spPr>
          <a:xfrm>
            <a:off x="3513909" y="2479634"/>
            <a:ext cx="547427" cy="197103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U ターン矢印 14"/>
          <p:cNvSpPr/>
          <p:nvPr/>
        </p:nvSpPr>
        <p:spPr>
          <a:xfrm rot="10800000" flipH="1">
            <a:off x="3374137" y="3337384"/>
            <a:ext cx="1241528" cy="240080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U ターン矢印 15"/>
          <p:cNvSpPr/>
          <p:nvPr/>
        </p:nvSpPr>
        <p:spPr>
          <a:xfrm rot="10800000" flipH="1">
            <a:off x="3537897" y="4938783"/>
            <a:ext cx="595405" cy="170468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U ターン矢印 16"/>
          <p:cNvSpPr/>
          <p:nvPr/>
        </p:nvSpPr>
        <p:spPr>
          <a:xfrm>
            <a:off x="3365741" y="2380847"/>
            <a:ext cx="1249924" cy="234335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42229" y="2215719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３倍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046636" y="2422945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2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U ターン矢印 21"/>
          <p:cNvSpPr/>
          <p:nvPr/>
        </p:nvSpPr>
        <p:spPr>
          <a:xfrm>
            <a:off x="3537897" y="4057645"/>
            <a:ext cx="547427" cy="197103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U ターン矢印 22"/>
          <p:cNvSpPr/>
          <p:nvPr/>
        </p:nvSpPr>
        <p:spPr>
          <a:xfrm>
            <a:off x="3421674" y="3974002"/>
            <a:ext cx="1249924" cy="234335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13192" y="3820113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３倍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061626" y="4002307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2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8" name="U ターン矢印 27"/>
          <p:cNvSpPr/>
          <p:nvPr/>
        </p:nvSpPr>
        <p:spPr>
          <a:xfrm rot="10800000" flipH="1">
            <a:off x="3513907" y="3305436"/>
            <a:ext cx="595405" cy="170468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U ターン矢印 28"/>
          <p:cNvSpPr/>
          <p:nvPr/>
        </p:nvSpPr>
        <p:spPr>
          <a:xfrm rot="10800000" flipH="1">
            <a:off x="3440572" y="4969919"/>
            <a:ext cx="1241528" cy="240080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62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4" y="262299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045029" y="862149"/>
            <a:ext cx="4713635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b="1" dirty="0" smtClean="0">
              <a:solidFill>
                <a:schemeClr val="bg1"/>
              </a:solidFill>
            </a:endParaRPr>
          </a:p>
          <a:p>
            <a:r>
              <a:rPr lang="ja-JP" altLang="en-US" sz="2400" b="1" dirty="0">
                <a:solidFill>
                  <a:schemeClr val="bg1"/>
                </a:solidFill>
              </a:rPr>
              <a:t>レンガ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と植木</a:t>
            </a:r>
            <a:r>
              <a:rPr lang="ja-JP" altLang="en-US" sz="2400" b="1" dirty="0" err="1" smtClean="0">
                <a:solidFill>
                  <a:schemeClr val="bg1"/>
                </a:solidFill>
              </a:rPr>
              <a:t>ばち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で、積む数と高さの関係を調べ、くらべよう。</a:t>
            </a:r>
            <a:endParaRPr kumimoji="1" lang="en-US" altLang="ja-JP" sz="2400" b="1" dirty="0" smtClean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681824" y="5471177"/>
            <a:ext cx="1358536" cy="619038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731520" y="5244196"/>
            <a:ext cx="6949440" cy="1498103"/>
          </a:xfrm>
          <a:prstGeom prst="wedgeRoundRectCallout">
            <a:avLst>
              <a:gd name="adj1" fmla="val 53676"/>
              <a:gd name="adj2" fmla="val -2692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レンガの数が、</a:t>
            </a:r>
            <a:r>
              <a:rPr lang="en-US" altLang="ja-JP" dirty="0"/>
              <a:t>2</a:t>
            </a:r>
            <a:r>
              <a:rPr lang="ja-JP" altLang="en-US" dirty="0"/>
              <a:t>倍</a:t>
            </a:r>
            <a:r>
              <a:rPr lang="en-US" altLang="ja-JP" dirty="0"/>
              <a:t>3</a:t>
            </a:r>
            <a:r>
              <a:rPr lang="ja-JP" altLang="en-US" dirty="0"/>
              <a:t>倍になると、それにともなって全体の高さも</a:t>
            </a:r>
            <a:r>
              <a:rPr lang="en-US" altLang="ja-JP" dirty="0"/>
              <a:t>2</a:t>
            </a:r>
            <a:r>
              <a:rPr lang="ja-JP" altLang="en-US" dirty="0"/>
              <a:t>倍</a:t>
            </a:r>
            <a:r>
              <a:rPr lang="en-US" altLang="ja-JP" dirty="0"/>
              <a:t>3</a:t>
            </a:r>
            <a:r>
              <a:rPr lang="ja-JP" altLang="en-US" dirty="0"/>
              <a:t>倍になります。このようなとき、レンガの全体の高さは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レンガ</a:t>
            </a:r>
            <a:r>
              <a:rPr lang="ja-JP" altLang="en-US" dirty="0"/>
              <a:t>の数に比例するといいます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表の　　　　、</a:t>
            </a:r>
            <a:r>
              <a:rPr lang="en-US" altLang="ja-JP" dirty="0" smtClean="0"/>
              <a:t>2</a:t>
            </a:r>
            <a:r>
              <a:rPr lang="ja-JP" altLang="en-US" dirty="0" smtClean="0"/>
              <a:t>倍、</a:t>
            </a:r>
            <a:r>
              <a:rPr lang="en-US" altLang="ja-JP" dirty="0" smtClean="0"/>
              <a:t>3</a:t>
            </a:r>
            <a:r>
              <a:rPr lang="ja-JP" altLang="en-US" dirty="0" smtClean="0"/>
              <a:t>倍などは必ず書きましょう。</a:t>
            </a:r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91349" y="862149"/>
            <a:ext cx="4532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7017" y="367984"/>
            <a:ext cx="5617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lang="ja-JP" altLang="en-US" sz="2000" b="1" dirty="0">
                <a:solidFill>
                  <a:schemeClr val="bg1">
                    <a:lumMod val="95000"/>
                  </a:schemeClr>
                </a:solidFill>
              </a:rPr>
              <a:t> ５</a:t>
            </a:r>
            <a:r>
              <a:rPr lang="ja-JP" altLang="en-US" sz="2000" b="1" dirty="0">
                <a:solidFill>
                  <a:schemeClr val="bg1"/>
                </a:solidFill>
              </a:rPr>
              <a:t>／２０（水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）　Ｐ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２８．２９．３０　比例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/>
          </p:nvPr>
        </p:nvGraphicFramePr>
        <p:xfrm>
          <a:off x="1045028" y="2615182"/>
          <a:ext cx="603261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2617">
                  <a:extLst>
                    <a:ext uri="{9D8B030D-6E8A-4147-A177-3AD203B41FA5}">
                      <a16:colId xmlns:a16="http://schemas.microsoft.com/office/drawing/2014/main" val="300496891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1647764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7643704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5174833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2329905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94339441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3568662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975478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レンガの数（個）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１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２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４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５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６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868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全体の高さ（ｃｍ）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82886"/>
                  </a:ext>
                </a:extLst>
              </a:tr>
            </a:tbl>
          </a:graphicData>
        </a:graphic>
      </p:graphicFrame>
      <p:graphicFrame>
        <p:nvGraphicFramePr>
          <p:cNvPr id="18" name="表 17"/>
          <p:cNvGraphicFramePr>
            <a:graphicFrameLocks noGrp="1"/>
          </p:cNvGraphicFramePr>
          <p:nvPr>
            <p:extLst/>
          </p:nvPr>
        </p:nvGraphicFramePr>
        <p:xfrm>
          <a:off x="1045028" y="4226403"/>
          <a:ext cx="603261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2617">
                  <a:extLst>
                    <a:ext uri="{9D8B030D-6E8A-4147-A177-3AD203B41FA5}">
                      <a16:colId xmlns:a16="http://schemas.microsoft.com/office/drawing/2014/main" val="300496891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1647764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7643704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5174833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2329905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943394415"/>
                    </a:ext>
                  </a:extLst>
                </a:gridCol>
                <a:gridCol w="507658">
                  <a:extLst>
                    <a:ext uri="{9D8B030D-6E8A-4147-A177-3AD203B41FA5}">
                      <a16:colId xmlns:a16="http://schemas.microsoft.com/office/drawing/2014/main" val="3135686625"/>
                    </a:ext>
                  </a:extLst>
                </a:gridCol>
                <a:gridCol w="572342">
                  <a:extLst>
                    <a:ext uri="{9D8B030D-6E8A-4147-A177-3AD203B41FA5}">
                      <a16:colId xmlns:a16="http://schemas.microsoft.com/office/drawing/2014/main" val="3975478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植木</a:t>
                      </a:r>
                      <a:r>
                        <a:rPr kumimoji="1" lang="ja-JP" altLang="en-US" sz="1800" b="1" dirty="0" err="1" smtClean="0">
                          <a:solidFill>
                            <a:schemeClr val="bg1"/>
                          </a:solidFill>
                        </a:rPr>
                        <a:t>ばちの</a:t>
                      </a: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数（個）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１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２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４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５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６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868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全体の高さ（ｃｍ）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24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27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82886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731520" y="2062478"/>
            <a:ext cx="502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ア　レンガの数と全体の高さの関係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31520" y="3580958"/>
            <a:ext cx="502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　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　植木</a:t>
            </a:r>
            <a:r>
              <a:rPr kumimoji="1" lang="ja-JP" altLang="en-US" b="1" dirty="0" err="1" smtClean="0">
                <a:solidFill>
                  <a:schemeClr val="bg1"/>
                </a:solidFill>
              </a:rPr>
              <a:t>ばちの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数と全体の高さの関係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91349" y="862149"/>
            <a:ext cx="45320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/>
                </a:solidFill>
              </a:rPr>
              <a:t>イ　レンガが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2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倍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3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倍になると、全体　　　の高さは、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2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倍、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3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倍になる。</a:t>
            </a:r>
            <a:endParaRPr kumimoji="1" lang="en-US" altLang="ja-JP" sz="2000" b="1" dirty="0" smtClean="0">
              <a:solidFill>
                <a:schemeClr val="bg1"/>
              </a:solidFill>
            </a:endParaRPr>
          </a:p>
          <a:p>
            <a:endParaRPr lang="en-US" altLang="ja-JP" sz="2000" b="1" dirty="0">
              <a:solidFill>
                <a:schemeClr val="bg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bg1"/>
                </a:solidFill>
              </a:rPr>
              <a:t>ウ　植木</a:t>
            </a:r>
            <a:r>
              <a:rPr kumimoji="1" lang="ja-JP" altLang="en-US" sz="2000" b="1" dirty="0" err="1" smtClean="0">
                <a:solidFill>
                  <a:schemeClr val="bg1"/>
                </a:solidFill>
              </a:rPr>
              <a:t>ばちの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数が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2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倍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3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倍になると、全体の高さは、３ずつ増えている。</a:t>
            </a:r>
            <a:endParaRPr kumimoji="1" lang="en-US" altLang="ja-JP" sz="2000" b="1" dirty="0" smtClean="0">
              <a:solidFill>
                <a:schemeClr val="bg1"/>
              </a:solidFill>
            </a:endParaRPr>
          </a:p>
          <a:p>
            <a:r>
              <a:rPr lang="ja-JP" altLang="en-US" sz="2000" b="1" dirty="0">
                <a:solidFill>
                  <a:schemeClr val="bg1"/>
                </a:solidFill>
              </a:rPr>
              <a:t>　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　　　　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2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倍、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3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倍にならない。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U ターン矢印 1"/>
          <p:cNvSpPr/>
          <p:nvPr/>
        </p:nvSpPr>
        <p:spPr>
          <a:xfrm>
            <a:off x="3513909" y="2479634"/>
            <a:ext cx="547427" cy="197103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U ターン矢印 14"/>
          <p:cNvSpPr/>
          <p:nvPr/>
        </p:nvSpPr>
        <p:spPr>
          <a:xfrm rot="10800000" flipH="1">
            <a:off x="3374137" y="3337384"/>
            <a:ext cx="1241528" cy="240080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U ターン矢印 15"/>
          <p:cNvSpPr/>
          <p:nvPr/>
        </p:nvSpPr>
        <p:spPr>
          <a:xfrm rot="10800000" flipH="1">
            <a:off x="3537897" y="4938783"/>
            <a:ext cx="595405" cy="170468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U ターン矢印 16"/>
          <p:cNvSpPr/>
          <p:nvPr/>
        </p:nvSpPr>
        <p:spPr>
          <a:xfrm>
            <a:off x="3365741" y="2380847"/>
            <a:ext cx="1249924" cy="234335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42229" y="2215719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３倍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046636" y="2422945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2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U ターン矢印 21"/>
          <p:cNvSpPr/>
          <p:nvPr/>
        </p:nvSpPr>
        <p:spPr>
          <a:xfrm>
            <a:off x="3537897" y="4057645"/>
            <a:ext cx="547427" cy="197103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U ターン矢印 22"/>
          <p:cNvSpPr/>
          <p:nvPr/>
        </p:nvSpPr>
        <p:spPr>
          <a:xfrm>
            <a:off x="3421674" y="3974002"/>
            <a:ext cx="1249924" cy="234335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13192" y="3820113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３倍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061626" y="4002307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2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8" name="U ターン矢印 27"/>
          <p:cNvSpPr/>
          <p:nvPr/>
        </p:nvSpPr>
        <p:spPr>
          <a:xfrm rot="10800000" flipH="1">
            <a:off x="3513907" y="3305436"/>
            <a:ext cx="595405" cy="170468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U ターン矢印 28"/>
          <p:cNvSpPr/>
          <p:nvPr/>
        </p:nvSpPr>
        <p:spPr>
          <a:xfrm rot="10800000" flipH="1">
            <a:off x="3440572" y="4969919"/>
            <a:ext cx="1241528" cy="240080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040648" y="3284033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2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542229" y="3365017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３倍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216474">
            <a:off x="8228474" y="2743150"/>
            <a:ext cx="378823" cy="424624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705894" y="3106551"/>
            <a:ext cx="1840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chemeClr val="bg1"/>
                </a:solidFill>
              </a:rPr>
              <a:t>比例しない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32" name="右矢印 31"/>
          <p:cNvSpPr/>
          <p:nvPr/>
        </p:nvSpPr>
        <p:spPr>
          <a:xfrm>
            <a:off x="9290627" y="1262259"/>
            <a:ext cx="378823" cy="424624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604135" y="1281238"/>
            <a:ext cx="1452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chemeClr val="bg1"/>
                </a:solidFill>
              </a:rPr>
              <a:t>比例する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35" name="U ターン矢印 34"/>
          <p:cNvSpPr/>
          <p:nvPr/>
        </p:nvSpPr>
        <p:spPr>
          <a:xfrm>
            <a:off x="2205486" y="6294793"/>
            <a:ext cx="547427" cy="197103"/>
          </a:xfrm>
          <a:prstGeom prst="utur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54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4" y="262299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045029" y="862149"/>
            <a:ext cx="4713635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b="1" dirty="0" smtClean="0">
              <a:solidFill>
                <a:schemeClr val="bg1"/>
              </a:solidFill>
            </a:endParaRPr>
          </a:p>
          <a:p>
            <a:r>
              <a:rPr lang="ja-JP" altLang="en-US" sz="2400" b="1" dirty="0">
                <a:solidFill>
                  <a:schemeClr val="bg1"/>
                </a:solidFill>
              </a:rPr>
              <a:t>レンガ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と植木</a:t>
            </a:r>
            <a:r>
              <a:rPr lang="ja-JP" altLang="en-US" sz="2400" b="1" dirty="0" err="1" smtClean="0">
                <a:solidFill>
                  <a:schemeClr val="bg1"/>
                </a:solidFill>
              </a:rPr>
              <a:t>ばち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で、積む数と高さの関係を調べ、くらべよう。</a:t>
            </a:r>
            <a:endParaRPr kumimoji="1" lang="en-US" altLang="ja-JP" sz="2400" b="1" dirty="0" smtClean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810094" y="5570249"/>
            <a:ext cx="1109397" cy="505514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731520" y="5406465"/>
            <a:ext cx="6949440" cy="929022"/>
          </a:xfrm>
          <a:prstGeom prst="wedgeRoundRectCallout">
            <a:avLst>
              <a:gd name="adj1" fmla="val 53676"/>
              <a:gd name="adj2" fmla="val -2692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dirty="0" smtClean="0"/>
          </a:p>
          <a:p>
            <a:pPr algn="ctr"/>
            <a:r>
              <a:rPr lang="ja-JP" altLang="en-US" dirty="0" smtClean="0"/>
              <a:t>まとめ</a:t>
            </a:r>
            <a:r>
              <a:rPr lang="ja-JP" altLang="en-US" dirty="0"/>
              <a:t>です。</a:t>
            </a:r>
            <a:endParaRPr lang="en-US" altLang="ja-JP" dirty="0"/>
          </a:p>
          <a:p>
            <a:pPr algn="ctr"/>
            <a:r>
              <a:rPr lang="ja-JP" altLang="en-US" dirty="0"/>
              <a:t>練習問題２に取り組みましょう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表</a:t>
            </a:r>
            <a:r>
              <a:rPr lang="ja-JP" altLang="en-US" dirty="0"/>
              <a:t>の　　　　、</a:t>
            </a:r>
            <a:r>
              <a:rPr lang="en-US" altLang="ja-JP" dirty="0"/>
              <a:t>2</a:t>
            </a:r>
            <a:r>
              <a:rPr lang="ja-JP" altLang="en-US" dirty="0"/>
              <a:t>倍、</a:t>
            </a:r>
            <a:r>
              <a:rPr lang="en-US" altLang="ja-JP" dirty="0"/>
              <a:t>3</a:t>
            </a:r>
            <a:r>
              <a:rPr lang="ja-JP" altLang="en-US" dirty="0"/>
              <a:t>倍などは必ず書きましょう。</a:t>
            </a:r>
            <a:endParaRPr lang="en-US" altLang="ja-JP" dirty="0"/>
          </a:p>
          <a:p>
            <a:pPr algn="ctr"/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91349" y="862149"/>
            <a:ext cx="4532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7017" y="367984"/>
            <a:ext cx="5473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lang="ja-JP" altLang="en-US" sz="2000" b="1" dirty="0">
                <a:solidFill>
                  <a:schemeClr val="bg1">
                    <a:lumMod val="95000"/>
                  </a:schemeClr>
                </a:solidFill>
              </a:rPr>
              <a:t> ５</a:t>
            </a:r>
            <a:r>
              <a:rPr lang="ja-JP" altLang="en-US" sz="2000" b="1" dirty="0">
                <a:solidFill>
                  <a:schemeClr val="bg1"/>
                </a:solidFill>
              </a:rPr>
              <a:t>／２０（水）Ｐ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２８．２９．３０　比例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/>
          </p:nvPr>
        </p:nvGraphicFramePr>
        <p:xfrm>
          <a:off x="1045028" y="2615182"/>
          <a:ext cx="603261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2617">
                  <a:extLst>
                    <a:ext uri="{9D8B030D-6E8A-4147-A177-3AD203B41FA5}">
                      <a16:colId xmlns:a16="http://schemas.microsoft.com/office/drawing/2014/main" val="300496891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1647764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7643704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5174833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2329905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94339441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3568662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975478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レンガの数（個）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１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２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４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５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６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868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全体の高さ（ｃｍ）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82886"/>
                  </a:ext>
                </a:extLst>
              </a:tr>
            </a:tbl>
          </a:graphicData>
        </a:graphic>
      </p:graphicFrame>
      <p:graphicFrame>
        <p:nvGraphicFramePr>
          <p:cNvPr id="18" name="表 17"/>
          <p:cNvGraphicFramePr>
            <a:graphicFrameLocks noGrp="1"/>
          </p:cNvGraphicFramePr>
          <p:nvPr>
            <p:extLst/>
          </p:nvPr>
        </p:nvGraphicFramePr>
        <p:xfrm>
          <a:off x="1045028" y="4226403"/>
          <a:ext cx="603261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2617">
                  <a:extLst>
                    <a:ext uri="{9D8B030D-6E8A-4147-A177-3AD203B41FA5}">
                      <a16:colId xmlns:a16="http://schemas.microsoft.com/office/drawing/2014/main" val="300496891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1647764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7643704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5174833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2329905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943394415"/>
                    </a:ext>
                  </a:extLst>
                </a:gridCol>
                <a:gridCol w="507658">
                  <a:extLst>
                    <a:ext uri="{9D8B030D-6E8A-4147-A177-3AD203B41FA5}">
                      <a16:colId xmlns:a16="http://schemas.microsoft.com/office/drawing/2014/main" val="3135686625"/>
                    </a:ext>
                  </a:extLst>
                </a:gridCol>
                <a:gridCol w="572342">
                  <a:extLst>
                    <a:ext uri="{9D8B030D-6E8A-4147-A177-3AD203B41FA5}">
                      <a16:colId xmlns:a16="http://schemas.microsoft.com/office/drawing/2014/main" val="3975478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植木</a:t>
                      </a:r>
                      <a:r>
                        <a:rPr kumimoji="1" lang="ja-JP" altLang="en-US" sz="1800" b="1" dirty="0" err="1" smtClean="0">
                          <a:solidFill>
                            <a:schemeClr val="bg1"/>
                          </a:solidFill>
                        </a:rPr>
                        <a:t>ばちの</a:t>
                      </a: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数（個）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１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２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４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５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６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868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全体の高さ（ｃｍ）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24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27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82886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731520" y="2062478"/>
            <a:ext cx="502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ア　レンガの数と全体の高さの関係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31520" y="3580958"/>
            <a:ext cx="502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　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　植木</a:t>
            </a:r>
            <a:r>
              <a:rPr kumimoji="1" lang="ja-JP" altLang="en-US" b="1" dirty="0" err="1" smtClean="0">
                <a:solidFill>
                  <a:schemeClr val="bg1"/>
                </a:solidFill>
              </a:rPr>
              <a:t>ばちの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数と全体の高さの関係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91349" y="862149"/>
            <a:ext cx="45320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/>
                </a:solidFill>
              </a:rPr>
              <a:t>イ　レンガが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2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倍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3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倍になると、全体　　　の高さは、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2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倍、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3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倍になる。</a:t>
            </a:r>
            <a:endParaRPr kumimoji="1" lang="en-US" altLang="ja-JP" sz="2000" b="1" dirty="0" smtClean="0">
              <a:solidFill>
                <a:schemeClr val="bg1"/>
              </a:solidFill>
            </a:endParaRPr>
          </a:p>
          <a:p>
            <a:endParaRPr lang="en-US" altLang="ja-JP" sz="2000" b="1" dirty="0">
              <a:solidFill>
                <a:schemeClr val="bg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bg1"/>
                </a:solidFill>
              </a:rPr>
              <a:t>ウ　植木</a:t>
            </a:r>
            <a:r>
              <a:rPr kumimoji="1" lang="ja-JP" altLang="en-US" sz="2000" b="1" dirty="0" err="1" smtClean="0">
                <a:solidFill>
                  <a:schemeClr val="bg1"/>
                </a:solidFill>
              </a:rPr>
              <a:t>ばちの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数が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2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倍</a:t>
            </a:r>
            <a:r>
              <a:rPr kumimoji="1" lang="en-US" altLang="ja-JP" sz="2000" b="1" dirty="0" smtClean="0">
                <a:solidFill>
                  <a:schemeClr val="bg1"/>
                </a:solidFill>
              </a:rPr>
              <a:t>3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倍になると、全体の高さは、３ずつ増えている。</a:t>
            </a:r>
            <a:endParaRPr kumimoji="1" lang="en-US" altLang="ja-JP" sz="2000" b="1" dirty="0" smtClean="0">
              <a:solidFill>
                <a:schemeClr val="bg1"/>
              </a:solidFill>
            </a:endParaRPr>
          </a:p>
          <a:p>
            <a:r>
              <a:rPr lang="ja-JP" altLang="en-US" sz="2000" b="1" dirty="0">
                <a:solidFill>
                  <a:schemeClr val="bg1"/>
                </a:solidFill>
              </a:rPr>
              <a:t>　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　　　　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2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倍、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3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倍にならない。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U ターン矢印 1"/>
          <p:cNvSpPr/>
          <p:nvPr/>
        </p:nvSpPr>
        <p:spPr>
          <a:xfrm>
            <a:off x="3513909" y="2479634"/>
            <a:ext cx="547427" cy="197103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U ターン矢印 14"/>
          <p:cNvSpPr/>
          <p:nvPr/>
        </p:nvSpPr>
        <p:spPr>
          <a:xfrm rot="10800000" flipH="1">
            <a:off x="3374137" y="3337384"/>
            <a:ext cx="1241528" cy="240080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U ターン矢印 15"/>
          <p:cNvSpPr/>
          <p:nvPr/>
        </p:nvSpPr>
        <p:spPr>
          <a:xfrm rot="10800000" flipH="1">
            <a:off x="3537897" y="4938783"/>
            <a:ext cx="595405" cy="170468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U ターン矢印 16"/>
          <p:cNvSpPr/>
          <p:nvPr/>
        </p:nvSpPr>
        <p:spPr>
          <a:xfrm>
            <a:off x="3365741" y="2380847"/>
            <a:ext cx="1249924" cy="234335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42229" y="2215719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３倍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046636" y="2422945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2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U ターン矢印 21"/>
          <p:cNvSpPr/>
          <p:nvPr/>
        </p:nvSpPr>
        <p:spPr>
          <a:xfrm>
            <a:off x="3537897" y="4057645"/>
            <a:ext cx="547427" cy="197103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U ターン矢印 22"/>
          <p:cNvSpPr/>
          <p:nvPr/>
        </p:nvSpPr>
        <p:spPr>
          <a:xfrm>
            <a:off x="3421674" y="3974002"/>
            <a:ext cx="1249924" cy="234335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13192" y="3820113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３倍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061626" y="4002307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2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8" name="U ターン矢印 27"/>
          <p:cNvSpPr/>
          <p:nvPr/>
        </p:nvSpPr>
        <p:spPr>
          <a:xfrm rot="10800000" flipH="1">
            <a:off x="3513907" y="3305436"/>
            <a:ext cx="595405" cy="170468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U ターン矢印 28"/>
          <p:cNvSpPr/>
          <p:nvPr/>
        </p:nvSpPr>
        <p:spPr>
          <a:xfrm rot="10800000" flipH="1">
            <a:off x="3440572" y="4969919"/>
            <a:ext cx="1241528" cy="240080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040648" y="3284033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2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542229" y="3365017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３倍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216474">
            <a:off x="8228474" y="2743150"/>
            <a:ext cx="378823" cy="424624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705894" y="3106551"/>
            <a:ext cx="1840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chemeClr val="bg1"/>
                </a:solidFill>
              </a:rPr>
              <a:t>比例しない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32" name="右矢印 31"/>
          <p:cNvSpPr/>
          <p:nvPr/>
        </p:nvSpPr>
        <p:spPr>
          <a:xfrm>
            <a:off x="9290627" y="1262259"/>
            <a:ext cx="378823" cy="424624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604135" y="1281238"/>
            <a:ext cx="1452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chemeClr val="bg1"/>
                </a:solidFill>
              </a:rPr>
              <a:t>比例する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169555" y="3525254"/>
            <a:ext cx="3276549" cy="15696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</a:rPr>
              <a:t>まとめ</a:t>
            </a:r>
            <a:endParaRPr kumimoji="1" lang="en-US" altLang="ja-JP" sz="2400" b="1" dirty="0" smtClean="0">
              <a:solidFill>
                <a:schemeClr val="bg1"/>
              </a:solidFill>
            </a:endParaRPr>
          </a:p>
          <a:p>
            <a:r>
              <a:rPr kumimoji="1" lang="ja-JP" altLang="en-US" sz="2400" b="1" dirty="0" smtClean="0">
                <a:solidFill>
                  <a:schemeClr val="bg1"/>
                </a:solidFill>
              </a:rPr>
              <a:t>表に整理して調べると、比例しているかどうかわかる。</a:t>
            </a:r>
            <a:endParaRPr kumimoji="1" lang="en-US" altLang="ja-JP" sz="2400" b="1" dirty="0" smtClean="0">
              <a:solidFill>
                <a:schemeClr val="bg1"/>
              </a:solidFill>
            </a:endParaRPr>
          </a:p>
        </p:txBody>
      </p:sp>
      <p:sp>
        <p:nvSpPr>
          <p:cNvPr id="35" name="U ターン矢印 34"/>
          <p:cNvSpPr/>
          <p:nvPr/>
        </p:nvSpPr>
        <p:spPr>
          <a:xfrm>
            <a:off x="2179361" y="5999893"/>
            <a:ext cx="547427" cy="197103"/>
          </a:xfrm>
          <a:prstGeom prst="utur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62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4" y="262299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045029" y="862149"/>
            <a:ext cx="4713635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b="1" dirty="0" smtClean="0">
              <a:solidFill>
                <a:schemeClr val="bg1"/>
              </a:solidFill>
            </a:endParaRPr>
          </a:p>
          <a:p>
            <a:r>
              <a:rPr lang="ja-JP" altLang="en-US" sz="2400" b="1" dirty="0">
                <a:solidFill>
                  <a:schemeClr val="bg1"/>
                </a:solidFill>
              </a:rPr>
              <a:t>レンガ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と植木</a:t>
            </a:r>
            <a:r>
              <a:rPr lang="ja-JP" altLang="en-US" sz="2400" b="1" dirty="0" err="1" smtClean="0">
                <a:solidFill>
                  <a:schemeClr val="bg1"/>
                </a:solidFill>
              </a:rPr>
              <a:t>ばち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で、積む数と高さの関係を調べ、くらべよう。</a:t>
            </a:r>
            <a:endParaRPr kumimoji="1" lang="en-US" altLang="ja-JP" sz="2400" b="1" dirty="0" smtClean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7017" y="367984"/>
            <a:ext cx="5131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>
                    <a:lumMod val="95000"/>
                  </a:schemeClr>
                </a:solidFill>
              </a:rPr>
              <a:t>５</a:t>
            </a:r>
            <a:r>
              <a:rPr lang="ja-JP" altLang="en-US" sz="2000" b="1" dirty="0">
                <a:solidFill>
                  <a:schemeClr val="bg1"/>
                </a:solidFill>
              </a:rPr>
              <a:t>／２０（水）Ｐ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２８．２９．３０　比例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356026"/>
              </p:ext>
            </p:extLst>
          </p:nvPr>
        </p:nvGraphicFramePr>
        <p:xfrm>
          <a:off x="1045029" y="2463542"/>
          <a:ext cx="603261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2617">
                  <a:extLst>
                    <a:ext uri="{9D8B030D-6E8A-4147-A177-3AD203B41FA5}">
                      <a16:colId xmlns:a16="http://schemas.microsoft.com/office/drawing/2014/main" val="300496891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1647764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7643704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51748334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623299050"/>
                    </a:ext>
                  </a:extLst>
                </a:gridCol>
                <a:gridCol w="668834">
                  <a:extLst>
                    <a:ext uri="{9D8B030D-6E8A-4147-A177-3AD203B41FA5}">
                      <a16:colId xmlns:a16="http://schemas.microsoft.com/office/drawing/2014/main" val="943394415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3135686625"/>
                    </a:ext>
                  </a:extLst>
                </a:gridCol>
                <a:gridCol w="298023">
                  <a:extLst>
                    <a:ext uri="{9D8B030D-6E8A-4147-A177-3AD203B41FA5}">
                      <a16:colId xmlns:a16="http://schemas.microsoft.com/office/drawing/2014/main" val="3975478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高さ（ｃｍ）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１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２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３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４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５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６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868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体積（㎤）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40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80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120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82886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731520" y="2062478"/>
            <a:ext cx="502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練習問題２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58095" y="3789119"/>
            <a:ext cx="5027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　</a:t>
            </a:r>
            <a:r>
              <a:rPr lang="ja-JP" altLang="en-US" b="1" dirty="0" smtClean="0">
                <a:solidFill>
                  <a:schemeClr val="bg1"/>
                </a:solidFill>
              </a:rPr>
              <a:t>高さが、</a:t>
            </a:r>
            <a:r>
              <a:rPr lang="en-US" altLang="ja-JP" b="1" dirty="0" smtClean="0">
                <a:solidFill>
                  <a:schemeClr val="bg1"/>
                </a:solidFill>
              </a:rPr>
              <a:t>2</a:t>
            </a:r>
            <a:r>
              <a:rPr lang="ja-JP" altLang="en-US" b="1" dirty="0" smtClean="0">
                <a:solidFill>
                  <a:schemeClr val="bg1"/>
                </a:solidFill>
              </a:rPr>
              <a:t>倍、</a:t>
            </a:r>
            <a:r>
              <a:rPr lang="en-US" altLang="ja-JP" b="1" dirty="0" smtClean="0">
                <a:solidFill>
                  <a:schemeClr val="bg1"/>
                </a:solidFill>
              </a:rPr>
              <a:t>3</a:t>
            </a:r>
            <a:r>
              <a:rPr lang="ja-JP" altLang="en-US" b="1" dirty="0" smtClean="0">
                <a:solidFill>
                  <a:schemeClr val="bg1"/>
                </a:solidFill>
              </a:rPr>
              <a:t>倍になると、それにともなって体積も</a:t>
            </a:r>
            <a:r>
              <a:rPr lang="en-US" altLang="ja-JP" b="1" dirty="0" smtClean="0">
                <a:solidFill>
                  <a:schemeClr val="bg1"/>
                </a:solidFill>
              </a:rPr>
              <a:t>2</a:t>
            </a:r>
            <a:r>
              <a:rPr lang="ja-JP" altLang="en-US" b="1" dirty="0" smtClean="0">
                <a:solidFill>
                  <a:schemeClr val="bg1"/>
                </a:solidFill>
              </a:rPr>
              <a:t>倍、</a:t>
            </a:r>
            <a:r>
              <a:rPr lang="en-US" altLang="ja-JP" b="1" dirty="0" smtClean="0">
                <a:solidFill>
                  <a:schemeClr val="bg1"/>
                </a:solidFill>
              </a:rPr>
              <a:t>3</a:t>
            </a:r>
            <a:r>
              <a:rPr lang="ja-JP" altLang="en-US" b="1" dirty="0" smtClean="0">
                <a:solidFill>
                  <a:schemeClr val="bg1"/>
                </a:solidFill>
              </a:rPr>
              <a:t>倍になるので、直方体の体積は、高さに比例する</a:t>
            </a:r>
            <a:r>
              <a:rPr lang="ja-JP" altLang="en-US" b="1" dirty="0">
                <a:solidFill>
                  <a:schemeClr val="bg1"/>
                </a:solidFill>
              </a:rPr>
              <a:t>。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8" name="U ターン矢印 7"/>
          <p:cNvSpPr/>
          <p:nvPr/>
        </p:nvSpPr>
        <p:spPr>
          <a:xfrm>
            <a:off x="3513910" y="2294069"/>
            <a:ext cx="547427" cy="197103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U ターン矢印 9"/>
          <p:cNvSpPr/>
          <p:nvPr/>
        </p:nvSpPr>
        <p:spPr>
          <a:xfrm>
            <a:off x="3401846" y="2212655"/>
            <a:ext cx="1249924" cy="234335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26578" y="2247144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2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81418" y="2150404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３倍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U ターン矢印 14"/>
          <p:cNvSpPr/>
          <p:nvPr/>
        </p:nvSpPr>
        <p:spPr>
          <a:xfrm rot="10800000" flipH="1">
            <a:off x="3526970" y="3187869"/>
            <a:ext cx="595405" cy="170468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U ターン矢印 15"/>
          <p:cNvSpPr/>
          <p:nvPr/>
        </p:nvSpPr>
        <p:spPr>
          <a:xfrm rot="10800000" flipH="1">
            <a:off x="3410242" y="3221774"/>
            <a:ext cx="1241528" cy="240080"/>
          </a:xfrm>
          <a:prstGeom prst="utur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61337" y="3152382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2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542228" y="3300850"/>
            <a:ext cx="58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３倍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53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855</Words>
  <Application>Microsoft Office PowerPoint</Application>
  <PresentationFormat>ワイド画面</PresentationFormat>
  <Paragraphs>190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1時間目　算数</dc:title>
  <dc:creator>m-yosidak</dc:creator>
  <cp:lastModifiedBy>shiinat</cp:lastModifiedBy>
  <cp:revision>150</cp:revision>
  <cp:lastPrinted>2020-05-07T03:38:48Z</cp:lastPrinted>
  <dcterms:created xsi:type="dcterms:W3CDTF">2020-04-30T00:14:24Z</dcterms:created>
  <dcterms:modified xsi:type="dcterms:W3CDTF">2020-05-18T04:37:21Z</dcterms:modified>
</cp:coreProperties>
</file>