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2" r:id="rId2"/>
    <p:sldId id="273" r:id="rId3"/>
    <p:sldId id="274" r:id="rId4"/>
    <p:sldId id="275" r:id="rId5"/>
    <p:sldId id="276" r:id="rId6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0367D16-859D-4300-A7C6-29CECBB62B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AD64879-0296-4266-B306-261E5E056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8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3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1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4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36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7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3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1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0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リボンの長さと代金の関係を調べよう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。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131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ja-JP" altLang="en-US" sz="2000" b="1" dirty="0" smtClean="0">
                <a:solidFill>
                  <a:schemeClr val="bg1">
                    <a:lumMod val="95000"/>
                  </a:schemeClr>
                </a:solidFill>
              </a:rPr>
              <a:t>５</a:t>
            </a:r>
            <a:r>
              <a:rPr lang="ja-JP" altLang="en-US" sz="2000" b="1" dirty="0">
                <a:solidFill>
                  <a:schemeClr val="bg1"/>
                </a:solidFill>
              </a:rPr>
              <a:t>／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２１（木） 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Ｐ３１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049"/>
              </p:ext>
            </p:extLst>
          </p:nvPr>
        </p:nvGraphicFramePr>
        <p:xfrm>
          <a:off x="1045029" y="2737865"/>
          <a:ext cx="60326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668834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298023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長さ（ｍ）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代金（円）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80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8" name="U ターン矢印 7"/>
          <p:cNvSpPr/>
          <p:nvPr/>
        </p:nvSpPr>
        <p:spPr>
          <a:xfrm>
            <a:off x="3513910" y="2529203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U ターン矢印 9"/>
          <p:cNvSpPr/>
          <p:nvPr/>
        </p:nvSpPr>
        <p:spPr>
          <a:xfrm>
            <a:off x="3401846" y="2447789"/>
            <a:ext cx="1249924" cy="234335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26578" y="2469215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81418" y="2372475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U ターン矢印 14"/>
          <p:cNvSpPr/>
          <p:nvPr/>
        </p:nvSpPr>
        <p:spPr>
          <a:xfrm rot="10800000" flipH="1">
            <a:off x="3463704" y="3502242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rot="10800000" flipH="1">
            <a:off x="3384116" y="3522223"/>
            <a:ext cx="1241528" cy="240080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50131" y="2139810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ア　リボンの長さと代金の関係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000327" y="4386653"/>
            <a:ext cx="6949440" cy="1358536"/>
          </a:xfrm>
          <a:prstGeom prst="wedgeRoundRectCallout">
            <a:avLst>
              <a:gd name="adj1" fmla="val 71533"/>
              <a:gd name="adj2" fmla="val 12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課題</a:t>
            </a:r>
            <a:r>
              <a:rPr lang="ja-JP" altLang="en-US" dirty="0" smtClean="0"/>
              <a:t>を書いて、アの問題に取り組みましょう。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そして、代金は長さに比例するかどうか調べましょう。</a:t>
            </a:r>
            <a:endParaRPr lang="en-US" altLang="ja-JP" dirty="0" smtClean="0"/>
          </a:p>
          <a:p>
            <a:pPr algn="ctr"/>
            <a:r>
              <a:rPr lang="ja-JP" altLang="en-US" dirty="0"/>
              <a:t>リボン</a:t>
            </a:r>
            <a:r>
              <a:rPr lang="ja-JP" altLang="en-US" dirty="0" smtClean="0"/>
              <a:t>の</a:t>
            </a:r>
            <a:r>
              <a:rPr lang="ja-JP" altLang="en-US" dirty="0"/>
              <a:t>長</a:t>
            </a:r>
            <a:r>
              <a:rPr lang="ja-JP" altLang="en-US" dirty="0" smtClean="0"/>
              <a:t>さが</a:t>
            </a:r>
            <a:r>
              <a:rPr lang="en-US" altLang="ja-JP" dirty="0" smtClean="0"/>
              <a:t>2</a:t>
            </a:r>
            <a:r>
              <a:rPr lang="ja-JP" altLang="en-US" dirty="0" smtClean="0"/>
              <a:t>倍、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倍になるときに、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代金も</a:t>
            </a:r>
            <a:r>
              <a:rPr lang="en-US" altLang="ja-JP" dirty="0" smtClean="0"/>
              <a:t>2</a:t>
            </a:r>
            <a:r>
              <a:rPr lang="ja-JP" altLang="en-US" dirty="0" smtClean="0"/>
              <a:t>倍、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倍になっていれば、比例すると言えますね。</a:t>
            </a:r>
            <a:endParaRPr lang="ja-JP" altLang="en-US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249989" y="4718151"/>
            <a:ext cx="1900405" cy="86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5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リボンの長さと代金の関係を調べよう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。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131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</a:rPr>
              <a:t> ５</a:t>
            </a:r>
            <a:r>
              <a:rPr lang="ja-JP" altLang="en-US" sz="2000" b="1" dirty="0">
                <a:solidFill>
                  <a:schemeClr val="bg1"/>
                </a:solidFill>
              </a:rPr>
              <a:t>／２１（木）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Ｐ３１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259986"/>
              </p:ext>
            </p:extLst>
          </p:nvPr>
        </p:nvGraphicFramePr>
        <p:xfrm>
          <a:off x="1045029" y="2737865"/>
          <a:ext cx="661144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298023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長さ（ｍ）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代金（円）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80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160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240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320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400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480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8" name="U ターン矢印 7"/>
          <p:cNvSpPr/>
          <p:nvPr/>
        </p:nvSpPr>
        <p:spPr>
          <a:xfrm>
            <a:off x="3513910" y="2529203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U ターン矢印 9"/>
          <p:cNvSpPr/>
          <p:nvPr/>
        </p:nvSpPr>
        <p:spPr>
          <a:xfrm>
            <a:off x="3401845" y="2447789"/>
            <a:ext cx="1614291" cy="290076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26578" y="2469215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947178" y="2398601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U ターン矢印 14"/>
          <p:cNvSpPr/>
          <p:nvPr/>
        </p:nvSpPr>
        <p:spPr>
          <a:xfrm rot="10800000" flipH="1">
            <a:off x="3463704" y="3502242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rot="10800000" flipH="1">
            <a:off x="3347602" y="3511031"/>
            <a:ext cx="1720785" cy="369826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50131" y="2139810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ア　リボンの長さと代金の関係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000327" y="4984707"/>
            <a:ext cx="6949440" cy="1389967"/>
          </a:xfrm>
          <a:prstGeom prst="wedgeRoundRectCallout">
            <a:avLst>
              <a:gd name="adj1" fmla="val 71533"/>
              <a:gd name="adj2" fmla="val 12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続いて、イの問題に取り組みます。長さが９ｍのときの代金を、８０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９で求めました。この式で、よいわけを説明します。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まず、図をノートに写しましょう。</a:t>
            </a:r>
            <a:endParaRPr lang="ja-JP" altLang="en-US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249989" y="4718151"/>
            <a:ext cx="1900405" cy="865948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026577" y="3527611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34114" y="3717391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5029" y="3979081"/>
            <a:ext cx="6611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リボンの</a:t>
            </a:r>
            <a:r>
              <a:rPr lang="ja-JP" altLang="en-US" b="1" dirty="0" smtClean="0">
                <a:solidFill>
                  <a:schemeClr val="bg1"/>
                </a:solidFill>
              </a:rPr>
              <a:t>長さが</a:t>
            </a:r>
            <a:r>
              <a:rPr lang="en-US" altLang="ja-JP" b="1" dirty="0" smtClean="0">
                <a:solidFill>
                  <a:schemeClr val="bg1"/>
                </a:solidFill>
              </a:rPr>
              <a:t>2</a:t>
            </a:r>
            <a:r>
              <a:rPr lang="ja-JP" altLang="en-US" b="1" dirty="0" smtClean="0">
                <a:solidFill>
                  <a:schemeClr val="bg1"/>
                </a:solidFill>
              </a:rPr>
              <a:t>倍、</a:t>
            </a:r>
            <a:r>
              <a:rPr lang="en-US" altLang="ja-JP" b="1" dirty="0" smtClean="0">
                <a:solidFill>
                  <a:schemeClr val="bg1"/>
                </a:solidFill>
              </a:rPr>
              <a:t>3</a:t>
            </a:r>
            <a:r>
              <a:rPr lang="ja-JP" altLang="en-US" b="1" dirty="0" smtClean="0">
                <a:solidFill>
                  <a:schemeClr val="bg1"/>
                </a:solidFill>
              </a:rPr>
              <a:t>倍になると、それにともなって代金も</a:t>
            </a:r>
            <a:r>
              <a:rPr lang="en-US" altLang="ja-JP" b="1" dirty="0" smtClean="0">
                <a:solidFill>
                  <a:schemeClr val="bg1"/>
                </a:solidFill>
              </a:rPr>
              <a:t>2</a:t>
            </a:r>
            <a:r>
              <a:rPr lang="ja-JP" altLang="en-US" b="1" dirty="0" smtClean="0">
                <a:solidFill>
                  <a:schemeClr val="bg1"/>
                </a:solidFill>
              </a:rPr>
              <a:t>倍、</a:t>
            </a:r>
            <a:r>
              <a:rPr lang="en-US" altLang="ja-JP" b="1" dirty="0" smtClean="0">
                <a:solidFill>
                  <a:schemeClr val="bg1"/>
                </a:solidFill>
              </a:rPr>
              <a:t>3</a:t>
            </a:r>
            <a:r>
              <a:rPr lang="ja-JP" altLang="en-US" b="1" dirty="0" smtClean="0">
                <a:solidFill>
                  <a:schemeClr val="bg1"/>
                </a:solidFill>
              </a:rPr>
              <a:t>倍になっているので、代金は長さに比例する。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08859" y="485205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イ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　リボンの長さと代金の関係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53779" r="9522"/>
          <a:stretch/>
        </p:blipFill>
        <p:spPr>
          <a:xfrm>
            <a:off x="6101745" y="909143"/>
            <a:ext cx="4572001" cy="1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6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68" y="3709059"/>
            <a:ext cx="5839098" cy="25480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25" y="255078"/>
            <a:ext cx="5760644" cy="24066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9"/>
          <a:stretch/>
        </p:blipFill>
        <p:spPr>
          <a:xfrm>
            <a:off x="796832" y="2382078"/>
            <a:ext cx="5839098" cy="209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リボンの長さと代金の関係を調べよう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。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131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</a:rPr>
              <a:t> ５</a:t>
            </a:r>
            <a:r>
              <a:rPr lang="ja-JP" altLang="en-US" sz="2000" b="1" dirty="0">
                <a:solidFill>
                  <a:schemeClr val="bg1"/>
                </a:solidFill>
              </a:rPr>
              <a:t>／２１（木）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Ｐ３１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1045029" y="2737865"/>
          <a:ext cx="661144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2617">
                  <a:extLst>
                    <a:ext uri="{9D8B030D-6E8A-4147-A177-3AD203B41FA5}">
                      <a16:colId xmlns:a16="http://schemas.microsoft.com/office/drawing/2014/main" val="3004968915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3716477649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2764370443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517483343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3623299050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943394415"/>
                    </a:ext>
                  </a:extLst>
                </a:gridCol>
                <a:gridCol w="676800">
                  <a:extLst>
                    <a:ext uri="{9D8B030D-6E8A-4147-A177-3AD203B41FA5}">
                      <a16:colId xmlns:a16="http://schemas.microsoft.com/office/drawing/2014/main" val="3135686625"/>
                    </a:ext>
                  </a:extLst>
                </a:gridCol>
                <a:gridCol w="298023">
                  <a:extLst>
                    <a:ext uri="{9D8B030D-6E8A-4147-A177-3AD203B41FA5}">
                      <a16:colId xmlns:a16="http://schemas.microsoft.com/office/drawing/2014/main" val="3975478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長さ（ｍ）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２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３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４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５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６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6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代金（円）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80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160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240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320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400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480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782886"/>
                  </a:ext>
                </a:extLst>
              </a:tr>
            </a:tbl>
          </a:graphicData>
        </a:graphic>
      </p:graphicFrame>
      <p:sp>
        <p:nvSpPr>
          <p:cNvPr id="8" name="U ターン矢印 7"/>
          <p:cNvSpPr/>
          <p:nvPr/>
        </p:nvSpPr>
        <p:spPr>
          <a:xfrm>
            <a:off x="3513910" y="2529203"/>
            <a:ext cx="547427" cy="197103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U ターン矢印 9"/>
          <p:cNvSpPr/>
          <p:nvPr/>
        </p:nvSpPr>
        <p:spPr>
          <a:xfrm>
            <a:off x="3401845" y="2447789"/>
            <a:ext cx="1614291" cy="290076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26578" y="2469215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947178" y="2398601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U ターン矢印 14"/>
          <p:cNvSpPr/>
          <p:nvPr/>
        </p:nvSpPr>
        <p:spPr>
          <a:xfrm rot="10800000" flipH="1">
            <a:off x="3463704" y="3502242"/>
            <a:ext cx="595405" cy="170468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rot="10800000" flipH="1">
            <a:off x="3347602" y="3511031"/>
            <a:ext cx="1720785" cy="369826"/>
          </a:xfrm>
          <a:prstGeom prst="utur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50131" y="2139810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ア　リボンの長さと代金の関係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000327" y="4589706"/>
            <a:ext cx="6949440" cy="1784969"/>
          </a:xfrm>
          <a:prstGeom prst="wedgeRoundRectCallout">
            <a:avLst>
              <a:gd name="adj1" fmla="val 71533"/>
              <a:gd name="adj2" fmla="val 12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  <a:p>
            <a:pPr algn="ctr"/>
            <a:r>
              <a:rPr lang="ja-JP" altLang="en-US" dirty="0" smtClean="0"/>
              <a:t>リボンの長さが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ｍ</a:t>
            </a:r>
            <a:r>
              <a:rPr lang="ja-JP" altLang="en-US" dirty="0" smtClean="0"/>
              <a:t>の時に代金は</a:t>
            </a:r>
            <a:r>
              <a:rPr lang="en-US" altLang="ja-JP" dirty="0" smtClean="0"/>
              <a:t>80</a:t>
            </a:r>
            <a:r>
              <a:rPr lang="ja-JP" altLang="en-US" dirty="0" smtClean="0"/>
              <a:t>円です。代金はリボンの長さに比例します。</a:t>
            </a:r>
            <a:r>
              <a:rPr lang="en-US" altLang="ja-JP" dirty="0"/>
              <a:t>9</a:t>
            </a:r>
            <a:r>
              <a:rPr lang="ja-JP" altLang="en-US" dirty="0" err="1"/>
              <a:t>ｍ</a:t>
            </a:r>
            <a:r>
              <a:rPr lang="ja-JP" altLang="en-US" dirty="0"/>
              <a:t>の</a:t>
            </a:r>
            <a:r>
              <a:rPr lang="ja-JP" altLang="en-US" dirty="0" smtClean="0"/>
              <a:t>時、長さは</a:t>
            </a:r>
            <a:r>
              <a:rPr lang="en-US" altLang="ja-JP" dirty="0" smtClean="0"/>
              <a:t>9</a:t>
            </a:r>
            <a:r>
              <a:rPr lang="ja-JP" altLang="en-US" dirty="0" smtClean="0"/>
              <a:t>倍になっているので、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代金も</a:t>
            </a:r>
            <a:r>
              <a:rPr lang="en-US" altLang="ja-JP" dirty="0" smtClean="0"/>
              <a:t>9</a:t>
            </a:r>
            <a:r>
              <a:rPr lang="ja-JP" altLang="en-US" dirty="0" smtClean="0"/>
              <a:t>倍になります。そのため、</a:t>
            </a:r>
            <a:r>
              <a:rPr lang="en-US" altLang="ja-JP" dirty="0" smtClean="0"/>
              <a:t>80×</a:t>
            </a:r>
            <a:r>
              <a:rPr lang="ja-JP" altLang="en-US" dirty="0" smtClean="0"/>
              <a:t>９でよいと言えます。</a:t>
            </a:r>
            <a:r>
              <a:rPr lang="ja-JP" altLang="en-US" dirty="0"/>
              <a:t>この説明をノートに書きましょう。</a:t>
            </a:r>
            <a:endParaRPr lang="en-US" altLang="ja-JP" dirty="0"/>
          </a:p>
          <a:p>
            <a:pPr algn="ctr"/>
            <a:r>
              <a:rPr lang="ja-JP" altLang="en-US" dirty="0"/>
              <a:t>書けたら、ウの問題に取り組みましょう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できたら、次のページで答え合わせをしましょう。</a:t>
            </a:r>
            <a:endParaRPr lang="en-US" altLang="ja-JP" dirty="0"/>
          </a:p>
          <a:p>
            <a:pPr algn="ctr"/>
            <a:endParaRPr lang="ja-JP" altLang="en-US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249989" y="4718151"/>
            <a:ext cx="1900405" cy="865948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026577" y="3527611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34114" y="3717391"/>
            <a:ext cx="588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３倍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5029" y="3979081"/>
            <a:ext cx="6611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リボンの</a:t>
            </a:r>
            <a:r>
              <a:rPr lang="ja-JP" altLang="en-US" b="1" dirty="0" smtClean="0">
                <a:solidFill>
                  <a:schemeClr val="bg1"/>
                </a:solidFill>
              </a:rPr>
              <a:t>長さが</a:t>
            </a:r>
            <a:r>
              <a:rPr lang="en-US" altLang="ja-JP" b="1" dirty="0" smtClean="0">
                <a:solidFill>
                  <a:schemeClr val="bg1"/>
                </a:solidFill>
              </a:rPr>
              <a:t>2</a:t>
            </a:r>
            <a:r>
              <a:rPr lang="ja-JP" altLang="en-US" b="1" dirty="0" smtClean="0">
                <a:solidFill>
                  <a:schemeClr val="bg1"/>
                </a:solidFill>
              </a:rPr>
              <a:t>倍、</a:t>
            </a:r>
            <a:r>
              <a:rPr lang="en-US" altLang="ja-JP" b="1" dirty="0" smtClean="0">
                <a:solidFill>
                  <a:schemeClr val="bg1"/>
                </a:solidFill>
              </a:rPr>
              <a:t>3</a:t>
            </a:r>
            <a:r>
              <a:rPr lang="ja-JP" altLang="en-US" b="1" dirty="0" smtClean="0">
                <a:solidFill>
                  <a:schemeClr val="bg1"/>
                </a:solidFill>
              </a:rPr>
              <a:t>倍になると、それにともなって代金も</a:t>
            </a:r>
            <a:r>
              <a:rPr lang="en-US" altLang="ja-JP" b="1" dirty="0" smtClean="0">
                <a:solidFill>
                  <a:schemeClr val="bg1"/>
                </a:solidFill>
              </a:rPr>
              <a:t>2</a:t>
            </a:r>
            <a:r>
              <a:rPr lang="ja-JP" altLang="en-US" b="1" dirty="0" smtClean="0">
                <a:solidFill>
                  <a:schemeClr val="bg1"/>
                </a:solidFill>
              </a:rPr>
              <a:t>倍、</a:t>
            </a:r>
            <a:r>
              <a:rPr lang="en-US" altLang="ja-JP" b="1" dirty="0" smtClean="0">
                <a:solidFill>
                  <a:schemeClr val="bg1"/>
                </a:solidFill>
              </a:rPr>
              <a:t>3</a:t>
            </a:r>
            <a:r>
              <a:rPr lang="ja-JP" altLang="en-US" b="1" dirty="0" smtClean="0">
                <a:solidFill>
                  <a:schemeClr val="bg1"/>
                </a:solidFill>
              </a:rPr>
              <a:t>倍になっているので、代金は長さに比例する。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08859" y="485205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イ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　リボンの長さと代金の関係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9" t="53779" r="9522"/>
          <a:stretch/>
        </p:blipFill>
        <p:spPr>
          <a:xfrm>
            <a:off x="6101745" y="909143"/>
            <a:ext cx="4572001" cy="1340319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7276011" y="1005804"/>
            <a:ext cx="1606732" cy="337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7276011" y="1802674"/>
            <a:ext cx="1606732" cy="337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669793" y="1025325"/>
            <a:ext cx="87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９</a:t>
            </a:r>
            <a:r>
              <a:rPr lang="ja-JP" altLang="en-US" sz="2400" b="1" dirty="0" smtClean="0"/>
              <a:t>倍</a:t>
            </a:r>
            <a:endParaRPr kumimoji="1" lang="ja-JP" altLang="en-US" sz="24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653934" y="1875485"/>
            <a:ext cx="87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９</a:t>
            </a:r>
            <a:r>
              <a:rPr lang="ja-JP" altLang="en-US" sz="2400" b="1" dirty="0" smtClean="0"/>
              <a:t>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6549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dirty="0">
                <a:solidFill>
                  <a:schemeClr val="bg1"/>
                </a:solidFill>
              </a:rPr>
              <a:t>リボンの長さと代金の関係を調べよう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。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017" y="367984"/>
            <a:ext cx="5131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ja-JP" altLang="en-US" sz="2000" b="1" dirty="0">
                <a:solidFill>
                  <a:schemeClr val="bg1">
                    <a:lumMod val="95000"/>
                  </a:schemeClr>
                </a:solidFill>
              </a:rPr>
              <a:t> ５</a:t>
            </a:r>
            <a:r>
              <a:rPr lang="ja-JP" altLang="en-US" sz="2000" b="1" dirty="0">
                <a:solidFill>
                  <a:schemeClr val="bg1"/>
                </a:solidFill>
              </a:rPr>
              <a:t>／２１（木）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Ｐ３１　比例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249989" y="4718151"/>
            <a:ext cx="1900405" cy="86594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1045029" y="2249462"/>
            <a:ext cx="502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ウ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　リボンの長さと代金の関係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1045029" y="3056709"/>
            <a:ext cx="0" cy="114421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1045029" y="3303697"/>
            <a:ext cx="335715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1045030" y="3912333"/>
            <a:ext cx="3357153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1899618" y="3056709"/>
            <a:ext cx="0" cy="114421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558601" y="3056709"/>
            <a:ext cx="0" cy="114421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1553452" y="2738445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８０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913200" y="2747381"/>
            <a:ext cx="135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８０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×</a:t>
            </a:r>
            <a:r>
              <a:rPr lang="ja-JP" altLang="en-US" b="1" dirty="0" smtClean="0">
                <a:solidFill>
                  <a:schemeClr val="bg1"/>
                </a:solidFill>
              </a:rPr>
              <a:t>１</a:t>
            </a:r>
            <a:r>
              <a:rPr lang="ja-JP" altLang="en-US" b="1" dirty="0">
                <a:solidFill>
                  <a:schemeClr val="bg1"/>
                </a:solidFill>
              </a:rPr>
              <a:t>５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98170" y="4263244"/>
            <a:ext cx="367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１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52651" y="4248153"/>
            <a:ext cx="679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１</a:t>
            </a:r>
            <a:r>
              <a:rPr lang="ja-JP" altLang="en-US" b="1" dirty="0">
                <a:solidFill>
                  <a:schemeClr val="bg1"/>
                </a:solidFill>
              </a:rPr>
              <a:t>５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32367" y="4838908"/>
            <a:ext cx="53425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代金はリボンの長さに比例します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。</a:t>
            </a:r>
            <a:endParaRPr lang="en-US" altLang="ja-JP" sz="2000" b="1" dirty="0" smtClean="0">
              <a:solidFill>
                <a:schemeClr val="bg1"/>
              </a:solidFill>
            </a:endParaRPr>
          </a:p>
          <a:p>
            <a:r>
              <a:rPr lang="ja-JP" altLang="en-US" sz="2000" b="1" dirty="0" smtClean="0">
                <a:solidFill>
                  <a:schemeClr val="bg1"/>
                </a:solidFill>
              </a:rPr>
              <a:t>１</a:t>
            </a:r>
            <a:r>
              <a:rPr lang="ja-JP" altLang="en-US" sz="2000" b="1" dirty="0">
                <a:solidFill>
                  <a:schemeClr val="bg1"/>
                </a:solidFill>
              </a:rPr>
              <a:t>５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ｍ</a:t>
            </a:r>
            <a:r>
              <a:rPr lang="ja-JP" altLang="en-US" sz="2000" b="1" dirty="0">
                <a:solidFill>
                  <a:schemeClr val="bg1"/>
                </a:solidFill>
              </a:rPr>
              <a:t>の時、長さ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は１５倍</a:t>
            </a:r>
            <a:r>
              <a:rPr lang="ja-JP" altLang="en-US" sz="2000" b="1" dirty="0">
                <a:solidFill>
                  <a:schemeClr val="bg1"/>
                </a:solidFill>
              </a:rPr>
              <a:t>になっているので、</a:t>
            </a:r>
            <a:endParaRPr lang="en-US" altLang="ja-JP" sz="2000" b="1" dirty="0">
              <a:solidFill>
                <a:schemeClr val="bg1"/>
              </a:solidFill>
            </a:endParaRPr>
          </a:p>
          <a:p>
            <a:r>
              <a:rPr lang="ja-JP" altLang="en-US" sz="2000" b="1" dirty="0">
                <a:solidFill>
                  <a:schemeClr val="bg1"/>
                </a:solidFill>
              </a:rPr>
              <a:t>代金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も１５倍</a:t>
            </a:r>
            <a:r>
              <a:rPr lang="ja-JP" altLang="en-US" sz="2000" b="1" dirty="0">
                <a:solidFill>
                  <a:schemeClr val="bg1"/>
                </a:solidFill>
              </a:rPr>
              <a:t>になります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。</a:t>
            </a:r>
            <a:endParaRPr lang="en-US" altLang="ja-JP" sz="2000" b="1" dirty="0" smtClean="0">
              <a:solidFill>
                <a:schemeClr val="bg1"/>
              </a:solidFill>
            </a:endParaRPr>
          </a:p>
          <a:p>
            <a:r>
              <a:rPr lang="ja-JP" altLang="en-US" sz="2000" b="1" dirty="0" smtClean="0">
                <a:solidFill>
                  <a:schemeClr val="bg1"/>
                </a:solidFill>
              </a:rPr>
              <a:t>その</a:t>
            </a:r>
            <a:r>
              <a:rPr lang="ja-JP" altLang="en-US" sz="2000" b="1" dirty="0">
                <a:solidFill>
                  <a:schemeClr val="bg1"/>
                </a:solidFill>
              </a:rPr>
              <a:t>ため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、８</a:t>
            </a:r>
            <a:r>
              <a:rPr lang="ja-JP" altLang="en-US" sz="2000" b="1" dirty="0">
                <a:solidFill>
                  <a:schemeClr val="bg1"/>
                </a:solidFill>
              </a:rPr>
              <a:t>０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×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１５で</a:t>
            </a:r>
            <a:r>
              <a:rPr lang="ja-JP" altLang="en-US" sz="2000" b="1" dirty="0">
                <a:solidFill>
                  <a:schemeClr val="bg1"/>
                </a:solidFill>
              </a:rPr>
              <a:t>よいと言えます。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46208" y="2738445"/>
            <a:ext cx="1580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代金（円）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1" name="右矢印 40"/>
          <p:cNvSpPr/>
          <p:nvPr/>
        </p:nvSpPr>
        <p:spPr>
          <a:xfrm>
            <a:off x="2131869" y="2948814"/>
            <a:ext cx="850756" cy="30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2131869" y="4200922"/>
            <a:ext cx="850756" cy="30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038144" y="4012386"/>
            <a:ext cx="874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１５倍</a:t>
            </a:r>
            <a:endParaRPr kumimoji="1" lang="ja-JP" altLang="en-US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17011" y="2733596"/>
            <a:ext cx="93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１５倍</a:t>
            </a:r>
            <a:endParaRPr kumimoji="1" lang="ja-JP" altLang="en-US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45029" y="4489510"/>
            <a:ext cx="2050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式　８０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１５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47" name="角丸四角形吹き出し 46"/>
          <p:cNvSpPr/>
          <p:nvPr/>
        </p:nvSpPr>
        <p:spPr>
          <a:xfrm>
            <a:off x="6561615" y="2395781"/>
            <a:ext cx="2730954" cy="3913838"/>
          </a:xfrm>
          <a:prstGeom prst="wedgeRoundRectCallout">
            <a:avLst>
              <a:gd name="adj1" fmla="val 65914"/>
              <a:gd name="adj2" fmla="val -785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スキルの１１、１２に取り組みましょう。</a:t>
            </a:r>
            <a:endParaRPr lang="en-US" altLang="ja-JP" dirty="0" smtClean="0"/>
          </a:p>
          <a:p>
            <a:pPr algn="ctr"/>
            <a:r>
              <a:rPr lang="ja-JP" altLang="en-US" dirty="0"/>
              <a:t>解答</a:t>
            </a:r>
            <a:r>
              <a:rPr lang="ja-JP" altLang="en-US" dirty="0" smtClean="0"/>
              <a:t>はありません。見直しをしましょう。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プリント１枚に取り組みましょう。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テストと</a:t>
            </a:r>
            <a:r>
              <a:rPr lang="ja-JP" altLang="en-US" dirty="0"/>
              <a:t>同</a:t>
            </a:r>
            <a:r>
              <a:rPr lang="ja-JP" altLang="en-US" dirty="0" smtClean="0"/>
              <a:t>じように取り組み、</a:t>
            </a:r>
            <a:endParaRPr lang="en-US" altLang="ja-JP" smtClean="0"/>
          </a:p>
          <a:p>
            <a:pPr algn="ctr"/>
            <a:r>
              <a:rPr lang="ja-JP" altLang="en-US" smtClean="0"/>
              <a:t>赤で丸付け、直しは青でやりましょう。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893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548</Words>
  <Application>Microsoft Office PowerPoint</Application>
  <PresentationFormat>ワイド画面</PresentationFormat>
  <Paragraphs>97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1時間目　算数</dc:title>
  <dc:creator>m-yosidak</dc:creator>
  <cp:lastModifiedBy>shiinat</cp:lastModifiedBy>
  <cp:revision>150</cp:revision>
  <cp:lastPrinted>2020-05-07T03:38:48Z</cp:lastPrinted>
  <dcterms:created xsi:type="dcterms:W3CDTF">2020-04-30T00:14:24Z</dcterms:created>
  <dcterms:modified xsi:type="dcterms:W3CDTF">2020-05-18T04:38:10Z</dcterms:modified>
</cp:coreProperties>
</file>